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69" r:id="rId4"/>
    <p:sldId id="275" r:id="rId5"/>
    <p:sldId id="276" r:id="rId6"/>
    <p:sldId id="272" r:id="rId7"/>
    <p:sldId id="271" r:id="rId8"/>
    <p:sldId id="258" r:id="rId9"/>
    <p:sldId id="259" r:id="rId10"/>
    <p:sldId id="273" r:id="rId11"/>
    <p:sldId id="274" r:id="rId12"/>
    <p:sldId id="260" r:id="rId13"/>
    <p:sldId id="261" r:id="rId14"/>
    <p:sldId id="262" r:id="rId15"/>
    <p:sldId id="270" r:id="rId16"/>
    <p:sldId id="263" r:id="rId17"/>
    <p:sldId id="264" r:id="rId18"/>
    <p:sldId id="265" r:id="rId19"/>
    <p:sldId id="266" r:id="rId20"/>
    <p:sldId id="267" r:id="rId21"/>
    <p:sldId id="27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p:cViewPr varScale="1">
        <p:scale>
          <a:sx n="113" d="100"/>
          <a:sy n="113" d="100"/>
        </p:scale>
        <p:origin x="12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913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7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84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72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548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43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0347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66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31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47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3714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7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508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624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17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398743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920461" y="3397305"/>
            <a:ext cx="8707582"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rgbClr val="002060"/>
                </a:solidFill>
                <a:effectLst/>
                <a:uLnTx/>
                <a:uFillTx/>
                <a:ea typeface="+mj-ea"/>
                <a:cs typeface="+mj-cs"/>
              </a:rPr>
              <a:t>Guide to Successful Treatment with Clear</a:t>
            </a:r>
            <a:r>
              <a:rPr kumimoji="0" lang="en-US" sz="4800" b="0" i="0" u="none" strike="noStrike" kern="0" cap="none" spc="0" normalizeH="0" noProof="0" dirty="0" smtClean="0">
                <a:ln>
                  <a:noFill/>
                </a:ln>
                <a:solidFill>
                  <a:srgbClr val="002060"/>
                </a:solidFill>
                <a:effectLst/>
                <a:uLnTx/>
                <a:uFillTx/>
                <a:ea typeface="+mj-ea"/>
                <a:cs typeface="+mj-cs"/>
              </a:rPr>
              <a:t> </a:t>
            </a:r>
            <a:r>
              <a:rPr kumimoji="0" lang="en-US" sz="4800" b="0" i="0" u="none" strike="noStrike" kern="0" cap="none" spc="0" normalizeH="0" baseline="0" noProof="0" dirty="0" smtClean="0">
                <a:ln>
                  <a:noFill/>
                </a:ln>
                <a:solidFill>
                  <a:srgbClr val="002060"/>
                </a:solidFill>
                <a:effectLst/>
                <a:uLnTx/>
                <a:uFillTx/>
                <a:ea typeface="+mj-ea"/>
                <a:cs typeface="+mj-cs"/>
              </a:rPr>
              <a:t>Aligners</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55" y="5333244"/>
            <a:ext cx="1487631" cy="74381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453" y="5333244"/>
            <a:ext cx="1421304" cy="743816"/>
          </a:xfrm>
          <a:prstGeom prst="rect">
            <a:avLst/>
          </a:prstGeom>
        </p:spPr>
      </p:pic>
      <p:pic>
        <p:nvPicPr>
          <p:cNvPr id="2" name="Picture 1"/>
          <p:cNvPicPr>
            <a:picLocks noChangeAspect="1"/>
          </p:cNvPicPr>
          <p:nvPr/>
        </p:nvPicPr>
        <p:blipFill rotWithShape="1">
          <a:blip r:embed="rId4"/>
          <a:srcRect t="12356" b="6471"/>
          <a:stretch/>
        </p:blipFill>
        <p:spPr>
          <a:xfrm>
            <a:off x="1995453" y="622932"/>
            <a:ext cx="6557597" cy="2774373"/>
          </a:xfrm>
          <a:prstGeom prst="rect">
            <a:avLst/>
          </a:prstGeom>
        </p:spPr>
      </p:pic>
    </p:spTree>
    <p:extLst>
      <p:ext uri="{BB962C8B-B14F-4D97-AF65-F5344CB8AC3E}">
        <p14:creationId xmlns:p14="http://schemas.microsoft.com/office/powerpoint/2010/main" val="2953354257"/>
      </p:ext>
    </p:extLst>
  </p:cSld>
  <p:clrMapOvr>
    <a:masterClrMapping/>
  </p:clrMapOvr>
  <p:transition spd="slow" advTm="7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7379"/>
          </a:xfrm>
        </p:spPr>
        <p:txBody>
          <a:bodyPr/>
          <a:lstStyle/>
          <a:p>
            <a:r>
              <a:rPr lang="en-US" dirty="0" smtClean="0"/>
              <a:t>PRACTICING GOOD ORAL HYGIENE</a:t>
            </a:r>
            <a:endParaRPr lang="en-US" dirty="0"/>
          </a:p>
        </p:txBody>
      </p:sp>
      <p:sp>
        <p:nvSpPr>
          <p:cNvPr id="3" name="Content Placeholder 2"/>
          <p:cNvSpPr>
            <a:spLocks noGrp="1"/>
          </p:cNvSpPr>
          <p:nvPr>
            <p:ph idx="1"/>
          </p:nvPr>
        </p:nvSpPr>
        <p:spPr>
          <a:xfrm>
            <a:off x="677334" y="1592593"/>
            <a:ext cx="8596668" cy="3880773"/>
          </a:xfrm>
        </p:spPr>
        <p:txBody>
          <a:bodyPr/>
          <a:lstStyle/>
          <a:p>
            <a:r>
              <a:rPr lang="en-US" dirty="0"/>
              <a:t>If you brush and floss your teeth </a:t>
            </a:r>
            <a:r>
              <a:rPr lang="en-US" dirty="0" smtClean="0"/>
              <a:t>properly and consistently clean your aligners, then </a:t>
            </a:r>
            <a:r>
              <a:rPr lang="en-US" dirty="0"/>
              <a:t>you will end treatment with a beautiful, </a:t>
            </a:r>
            <a:r>
              <a:rPr lang="en-US" dirty="0" smtClean="0"/>
              <a:t>healthy </a:t>
            </a:r>
            <a:r>
              <a:rPr lang="en-US" dirty="0"/>
              <a:t>smile! </a:t>
            </a:r>
          </a:p>
          <a:p>
            <a:r>
              <a:rPr lang="en-US" i="1" dirty="0"/>
              <a:t>Effort = Results</a:t>
            </a:r>
            <a:r>
              <a:rPr lang="en-US" dirty="0"/>
              <a:t>! By putting forth your best effort to practice good oral hygiene, you will get the best </a:t>
            </a:r>
            <a:r>
              <a:rPr lang="en-US" dirty="0" smtClean="0"/>
              <a:t>results!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198" y="3352433"/>
            <a:ext cx="4816498" cy="2625088"/>
          </a:xfrm>
          <a:prstGeom prst="rect">
            <a:avLst/>
          </a:prstGeom>
          <a:ln>
            <a:noFill/>
          </a:ln>
          <a:effectLst>
            <a:softEdge rad="112500"/>
          </a:effectLst>
        </p:spPr>
      </p:pic>
      <p:sp>
        <p:nvSpPr>
          <p:cNvPr id="6" name="TextBox 5"/>
          <p:cNvSpPr txBox="1"/>
          <p:nvPr/>
        </p:nvSpPr>
        <p:spPr>
          <a:xfrm>
            <a:off x="3709598" y="5977521"/>
            <a:ext cx="2532139" cy="415498"/>
          </a:xfrm>
          <a:prstGeom prst="rect">
            <a:avLst/>
          </a:prstGeom>
          <a:noFill/>
        </p:spPr>
        <p:txBody>
          <a:bodyPr wrap="square" rtlCol="0">
            <a:spAutoFit/>
          </a:bodyPr>
          <a:lstStyle/>
          <a:p>
            <a:pPr algn="ctr"/>
            <a:r>
              <a:rPr lang="en-US" sz="1050" i="1" dirty="0" smtClean="0">
                <a:solidFill>
                  <a:srgbClr val="92D050"/>
                </a:solidFill>
              </a:rPr>
              <a:t>Patient after </a:t>
            </a:r>
            <a:r>
              <a:rPr lang="en-US" sz="1050" i="1" dirty="0">
                <a:solidFill>
                  <a:srgbClr val="92D050"/>
                </a:solidFill>
              </a:rPr>
              <a:t>finishing Invisalign® </a:t>
            </a:r>
            <a:r>
              <a:rPr lang="en-US" sz="1050" i="1" dirty="0" smtClean="0">
                <a:solidFill>
                  <a:srgbClr val="92D050"/>
                </a:solidFill>
              </a:rPr>
              <a:t>treatment</a:t>
            </a:r>
            <a:endParaRPr lang="en-US" sz="1050" i="1"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4164496083"/>
      </p:ext>
    </p:extLst>
  </p:cSld>
  <p:clrMapOvr>
    <a:masterClrMapping/>
  </p:clrMapOvr>
  <p:transition spd="slow" advTm="17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9650"/>
          </a:xfrm>
        </p:spPr>
        <p:txBody>
          <a:bodyPr/>
          <a:lstStyle/>
          <a:p>
            <a:r>
              <a:rPr lang="en-US" dirty="0" smtClean="0"/>
              <a:t>PRACTICING GOOD ORAL HYGIENE</a:t>
            </a:r>
            <a:endParaRPr lang="en-US" dirty="0"/>
          </a:p>
        </p:txBody>
      </p:sp>
      <p:sp>
        <p:nvSpPr>
          <p:cNvPr id="3" name="Content Placeholder 2"/>
          <p:cNvSpPr>
            <a:spLocks noGrp="1"/>
          </p:cNvSpPr>
          <p:nvPr>
            <p:ph idx="1"/>
          </p:nvPr>
        </p:nvSpPr>
        <p:spPr>
          <a:xfrm>
            <a:off x="677334" y="1550989"/>
            <a:ext cx="8596668" cy="3880773"/>
          </a:xfrm>
        </p:spPr>
        <p:txBody>
          <a:bodyPr/>
          <a:lstStyle/>
          <a:p>
            <a:r>
              <a:rPr lang="en-US" dirty="0"/>
              <a:t>Without brushing and flossing</a:t>
            </a:r>
            <a:r>
              <a:rPr lang="en-US" dirty="0" smtClean="0"/>
              <a:t>, </a:t>
            </a:r>
            <a:r>
              <a:rPr lang="en-US" b="1" dirty="0" smtClean="0"/>
              <a:t>PLAQUE BUILD-UP</a:t>
            </a:r>
            <a:r>
              <a:rPr lang="en-US" dirty="0" smtClean="0"/>
              <a:t>, </a:t>
            </a:r>
            <a:r>
              <a:rPr lang="en-US" b="1" dirty="0" smtClean="0"/>
              <a:t>DECAY</a:t>
            </a:r>
            <a:r>
              <a:rPr lang="en-US" dirty="0" smtClean="0"/>
              <a:t>, </a:t>
            </a:r>
            <a:r>
              <a:rPr lang="en-US" b="1" dirty="0" smtClean="0"/>
              <a:t>DECALCIFICATION</a:t>
            </a:r>
            <a:r>
              <a:rPr lang="en-US" dirty="0" smtClean="0"/>
              <a:t>, and </a:t>
            </a:r>
            <a:r>
              <a:rPr lang="en-US" b="1" dirty="0" smtClean="0"/>
              <a:t>STAINING</a:t>
            </a:r>
            <a:r>
              <a:rPr lang="en-US" dirty="0" smtClean="0"/>
              <a:t> </a:t>
            </a:r>
            <a:r>
              <a:rPr lang="en-US" dirty="0"/>
              <a:t>can happen</a:t>
            </a:r>
            <a:r>
              <a:rPr lang="en-US" dirty="0" smtClean="0"/>
              <a:t>. These marks are </a:t>
            </a:r>
            <a:r>
              <a:rPr lang="en-US" b="1" dirty="0" smtClean="0">
                <a:solidFill>
                  <a:srgbClr val="92D050"/>
                </a:solidFill>
              </a:rPr>
              <a:t>PERMANENT</a:t>
            </a:r>
            <a:r>
              <a:rPr lang="en-US" b="1" dirty="0" smtClean="0"/>
              <a:t> </a:t>
            </a:r>
            <a:r>
              <a:rPr lang="en-US" dirty="0" smtClean="0"/>
              <a:t>and will not come off your teeth! </a:t>
            </a:r>
            <a:r>
              <a:rPr lang="en-US" dirty="0"/>
              <a:t>Practicing good oral hygiene will prevent your teeth from looking like this…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26" y="2866436"/>
            <a:ext cx="4075641" cy="222215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388" y="4311435"/>
            <a:ext cx="4108893" cy="2240654"/>
          </a:xfrm>
          <a:prstGeom prst="rect">
            <a:avLst/>
          </a:prstGeom>
          <a:ln>
            <a:noFill/>
          </a:ln>
          <a:effectLst>
            <a:softEdge rad="112500"/>
          </a:effectLst>
        </p:spPr>
      </p:pic>
      <p:sp>
        <p:nvSpPr>
          <p:cNvPr id="7" name="TextBox 6"/>
          <p:cNvSpPr txBox="1"/>
          <p:nvPr/>
        </p:nvSpPr>
        <p:spPr>
          <a:xfrm>
            <a:off x="1151908" y="5088595"/>
            <a:ext cx="3571875" cy="415498"/>
          </a:xfrm>
          <a:prstGeom prst="rect">
            <a:avLst/>
          </a:prstGeom>
          <a:noFill/>
        </p:spPr>
        <p:txBody>
          <a:bodyPr wrap="square" rtlCol="0">
            <a:spAutoFit/>
          </a:bodyPr>
          <a:lstStyle/>
          <a:p>
            <a:pPr algn="ctr"/>
            <a:r>
              <a:rPr lang="en-US" sz="1050" i="1" dirty="0" smtClean="0">
                <a:solidFill>
                  <a:srgbClr val="92D050"/>
                </a:solidFill>
              </a:rPr>
              <a:t>Poor oral hygiene causing plaque build-up around attachments</a:t>
            </a:r>
            <a:endParaRPr lang="en-US" sz="1050" i="1" dirty="0">
              <a:solidFill>
                <a:srgbClr val="92D050"/>
              </a:solidFill>
            </a:endParaRPr>
          </a:p>
        </p:txBody>
      </p:sp>
      <p:sp>
        <p:nvSpPr>
          <p:cNvPr id="9" name="TextBox 8"/>
          <p:cNvSpPr txBox="1"/>
          <p:nvPr/>
        </p:nvSpPr>
        <p:spPr>
          <a:xfrm>
            <a:off x="5198359" y="3895937"/>
            <a:ext cx="3840827" cy="415498"/>
          </a:xfrm>
          <a:prstGeom prst="rect">
            <a:avLst/>
          </a:prstGeom>
          <a:noFill/>
        </p:spPr>
        <p:txBody>
          <a:bodyPr wrap="square" rtlCol="0">
            <a:spAutoFit/>
          </a:bodyPr>
          <a:lstStyle/>
          <a:p>
            <a:pPr algn="ctr"/>
            <a:r>
              <a:rPr lang="en-US" sz="1050" i="1" dirty="0" smtClean="0">
                <a:solidFill>
                  <a:srgbClr val="92D050"/>
                </a:solidFill>
              </a:rPr>
              <a:t>Decay, decalcification, and staining around and underneath attachments as a result of poor oral hygiene</a:t>
            </a:r>
            <a:endParaRPr lang="en-US" sz="1050" i="1" dirty="0">
              <a:solidFill>
                <a:srgbClr val="92D05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2152252558"/>
      </p:ext>
    </p:extLst>
  </p:cSld>
  <p:clrMapOvr>
    <a:masterClrMapping/>
  </p:clrMapOvr>
  <p:transition spd="slow" advTm="20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CLEANING</a:t>
            </a:r>
            <a:endParaRPr lang="en-US" dirty="0"/>
          </a:p>
        </p:txBody>
      </p:sp>
      <p:sp>
        <p:nvSpPr>
          <p:cNvPr id="3" name="Content Placeholder 2"/>
          <p:cNvSpPr>
            <a:spLocks noGrp="1"/>
          </p:cNvSpPr>
          <p:nvPr>
            <p:ph idx="1"/>
          </p:nvPr>
        </p:nvSpPr>
        <p:spPr/>
        <p:txBody>
          <a:bodyPr>
            <a:normAutofit fontScale="92500"/>
          </a:bodyPr>
          <a:lstStyle/>
          <a:p>
            <a:r>
              <a:rPr lang="en-US" dirty="0"/>
              <a:t>Please note that there are </a:t>
            </a:r>
            <a:r>
              <a:rPr lang="en-US" b="1" i="1" dirty="0"/>
              <a:t>no</a:t>
            </a:r>
            <a:r>
              <a:rPr lang="en-US" dirty="0"/>
              <a:t> eating restrictions while you are in treatment</a:t>
            </a:r>
            <a:r>
              <a:rPr lang="en-US" dirty="0" smtClean="0"/>
              <a:t>! </a:t>
            </a:r>
            <a:r>
              <a:rPr lang="en-US" dirty="0" smtClean="0">
                <a:sym typeface="Wingdings" panose="05000000000000000000" pitchFamily="2" charset="2"/>
              </a:rPr>
              <a:t></a:t>
            </a:r>
            <a:endParaRPr lang="en-US" dirty="0" smtClean="0"/>
          </a:p>
          <a:p>
            <a:r>
              <a:rPr lang="en-US" dirty="0" smtClean="0"/>
              <a:t>Always remove your aligners before eating. Eating with your aligners can cause distortion and staining.</a:t>
            </a:r>
          </a:p>
          <a:p>
            <a:r>
              <a:rPr lang="en-US" dirty="0" smtClean="0"/>
              <a:t>DO NOT chew gum or bite your fingernails, pens or pencils, as this can potentially impact your tooth movement.</a:t>
            </a:r>
          </a:p>
          <a:p>
            <a:r>
              <a:rPr lang="en-US" dirty="0" smtClean="0"/>
              <a:t>Remove aligners before drinking any beverage other than water. Dark beverages – including tea, coffee, cola, beer, and wine – may stain your aligners.</a:t>
            </a:r>
          </a:p>
          <a:p>
            <a:r>
              <a:rPr lang="en-US" dirty="0" smtClean="0"/>
              <a:t>DO NOT drink hot beverages while wearing aligners because it can warp or distort them.</a:t>
            </a:r>
          </a:p>
          <a:p>
            <a:r>
              <a:rPr lang="en-US" b="1" dirty="0"/>
              <a:t>It is important to brush AND floss after every meal before re-inserting your aligners so that food and bacteria don’t get trapped inside of them</a:t>
            </a:r>
            <a:r>
              <a:rPr lang="en-US" b="1" dirty="0" smtClean="0"/>
              <a:t>.</a:t>
            </a:r>
          </a:p>
          <a:p>
            <a:endParaRPr lang="en-US" b="1" dirty="0"/>
          </a:p>
          <a:p>
            <a:pPr marL="0" indent="0">
              <a:buNone/>
            </a:pPr>
            <a:endParaRPr lang="en-US" dirty="0"/>
          </a:p>
        </p:txBody>
      </p:sp>
      <p:sp>
        <p:nvSpPr>
          <p:cNvPr id="4" name="TextBox 3"/>
          <p:cNvSpPr txBox="1"/>
          <p:nvPr/>
        </p:nvSpPr>
        <p:spPr>
          <a:xfrm>
            <a:off x="677334" y="1468735"/>
            <a:ext cx="5247409" cy="461665"/>
          </a:xfrm>
          <a:prstGeom prst="rect">
            <a:avLst/>
          </a:prstGeom>
          <a:noFill/>
        </p:spPr>
        <p:txBody>
          <a:bodyPr wrap="square" rtlCol="0">
            <a:spAutoFit/>
          </a:bodyPr>
          <a:lstStyle/>
          <a:p>
            <a:r>
              <a:rPr lang="en-US" sz="2400" dirty="0" smtClean="0"/>
              <a:t>Eating and Drinking</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2780675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9000">
        <p15:prstTrans prst="pageCurlDouble"/>
      </p:transition>
    </mc:Choice>
    <mc:Fallback xmlns="">
      <p:transition xmlns:p14="http://schemas.microsoft.com/office/powerpoint/2010/main" spd="slow" advTm="19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3564"/>
          </a:xfrm>
        </p:spPr>
        <p:txBody>
          <a:bodyPr/>
          <a:lstStyle/>
          <a:p>
            <a:r>
              <a:rPr lang="en-US" dirty="0" smtClean="0"/>
              <a:t>CARE AND CLEANING</a:t>
            </a:r>
            <a:endParaRPr lang="en-US" dirty="0"/>
          </a:p>
        </p:txBody>
      </p:sp>
      <p:sp>
        <p:nvSpPr>
          <p:cNvPr id="3" name="Content Placeholder 2"/>
          <p:cNvSpPr>
            <a:spLocks noGrp="1"/>
          </p:cNvSpPr>
          <p:nvPr>
            <p:ph idx="1"/>
          </p:nvPr>
        </p:nvSpPr>
        <p:spPr>
          <a:xfrm>
            <a:off x="677334" y="1942380"/>
            <a:ext cx="8596668" cy="3880773"/>
          </a:xfrm>
        </p:spPr>
        <p:txBody>
          <a:bodyPr/>
          <a:lstStyle/>
          <a:p>
            <a:r>
              <a:rPr lang="en-US" dirty="0" smtClean="0"/>
              <a:t>You may briefly experience a change in speech while you adjust to wearing your new aligners. This may last up to a day or two.</a:t>
            </a:r>
          </a:p>
          <a:p>
            <a:r>
              <a:rPr lang="en-US" dirty="0" smtClean="0"/>
              <a:t>To speed up the adjustment process, practice enunciating your words or reading out loud. Since each aligner is similar in shape and thickness, switching to a new aligner should not cause any speech issues.</a:t>
            </a:r>
          </a:p>
        </p:txBody>
      </p:sp>
      <p:sp>
        <p:nvSpPr>
          <p:cNvPr id="4" name="TextBox 3"/>
          <p:cNvSpPr txBox="1"/>
          <p:nvPr/>
        </p:nvSpPr>
        <p:spPr>
          <a:xfrm>
            <a:off x="677334" y="1325211"/>
            <a:ext cx="6961909" cy="461665"/>
          </a:xfrm>
          <a:prstGeom prst="rect">
            <a:avLst/>
          </a:prstGeom>
          <a:noFill/>
        </p:spPr>
        <p:txBody>
          <a:bodyPr wrap="square" rtlCol="0">
            <a:spAutoFit/>
          </a:bodyPr>
          <a:lstStyle/>
          <a:p>
            <a:r>
              <a:rPr lang="en-US" sz="2400" dirty="0" smtClean="0"/>
              <a:t>Talking with Aligners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2564432153"/>
      </p:ext>
    </p:extLst>
  </p:cSld>
  <p:clrMapOvr>
    <a:masterClrMapping/>
  </p:clrMapOvr>
  <mc:AlternateContent xmlns:mc="http://schemas.openxmlformats.org/markup-compatibility/2006" xmlns:p14="http://schemas.microsoft.com/office/powerpoint/2010/main">
    <mc:Choice Requires="p14">
      <p:transition spd="slow" p14:dur="1300" advTm="12000">
        <p14:pan dir="u"/>
      </p:transition>
    </mc:Choice>
    <mc:Fallback xmlns="">
      <p:transition spd="slow"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949036"/>
          </a:xfrm>
        </p:spPr>
        <p:txBody>
          <a:bodyPr/>
          <a:lstStyle/>
          <a:p>
            <a:r>
              <a:rPr lang="en-US" dirty="0" smtClean="0"/>
              <a:t>CARE AND CLEANING</a:t>
            </a:r>
            <a:endParaRPr lang="en-US" dirty="0"/>
          </a:p>
        </p:txBody>
      </p:sp>
      <p:sp>
        <p:nvSpPr>
          <p:cNvPr id="3" name="Content Placeholder 2"/>
          <p:cNvSpPr>
            <a:spLocks noGrp="1"/>
          </p:cNvSpPr>
          <p:nvPr>
            <p:ph idx="1"/>
          </p:nvPr>
        </p:nvSpPr>
        <p:spPr>
          <a:xfrm>
            <a:off x="677334" y="1963162"/>
            <a:ext cx="8596668" cy="3880773"/>
          </a:xfrm>
        </p:spPr>
        <p:txBody>
          <a:bodyPr/>
          <a:lstStyle/>
          <a:p>
            <a:r>
              <a:rPr lang="en-US" dirty="0" smtClean="0"/>
              <a:t>Tobacco products will </a:t>
            </a:r>
            <a:r>
              <a:rPr lang="en-US" i="1" dirty="0" smtClean="0"/>
              <a:t>permanently</a:t>
            </a:r>
            <a:r>
              <a:rPr lang="en-US" dirty="0" smtClean="0"/>
              <a:t> stain both aligners and attachments. Tobacco use can also lead to staining on your teeth.</a:t>
            </a:r>
            <a:endParaRPr lang="en-US" dirty="0"/>
          </a:p>
        </p:txBody>
      </p:sp>
      <p:sp>
        <p:nvSpPr>
          <p:cNvPr id="4" name="TextBox 3"/>
          <p:cNvSpPr txBox="1"/>
          <p:nvPr/>
        </p:nvSpPr>
        <p:spPr>
          <a:xfrm>
            <a:off x="677334" y="1327802"/>
            <a:ext cx="3938155" cy="461665"/>
          </a:xfrm>
          <a:prstGeom prst="rect">
            <a:avLst/>
          </a:prstGeom>
          <a:noFill/>
        </p:spPr>
        <p:txBody>
          <a:bodyPr wrap="square" rtlCol="0">
            <a:spAutoFit/>
          </a:bodyPr>
          <a:lstStyle/>
          <a:p>
            <a:r>
              <a:rPr lang="en-US" sz="2400" dirty="0" smtClean="0"/>
              <a:t>Smoking</a:t>
            </a:r>
            <a:endParaRPr lang="en-US" sz="2400" dirty="0"/>
          </a:p>
        </p:txBody>
      </p:sp>
      <p:pic>
        <p:nvPicPr>
          <p:cNvPr id="5" name="Picture 4"/>
          <p:cNvPicPr>
            <a:picLocks noChangeAspect="1"/>
          </p:cNvPicPr>
          <p:nvPr/>
        </p:nvPicPr>
        <p:blipFill>
          <a:blip r:embed="rId2"/>
          <a:stretch>
            <a:fillRect/>
          </a:stretch>
        </p:blipFill>
        <p:spPr>
          <a:xfrm>
            <a:off x="2171307" y="2959880"/>
            <a:ext cx="5608722" cy="2733900"/>
          </a:xfrm>
          <a:prstGeom prst="rect">
            <a:avLst/>
          </a:prstGeom>
          <a:ln>
            <a:noFill/>
          </a:ln>
          <a:effectLst>
            <a:softEdge rad="112500"/>
          </a:effectLst>
        </p:spPr>
      </p:pic>
      <p:sp>
        <p:nvSpPr>
          <p:cNvPr id="6" name="TextBox 5"/>
          <p:cNvSpPr txBox="1"/>
          <p:nvPr/>
        </p:nvSpPr>
        <p:spPr>
          <a:xfrm>
            <a:off x="2949441" y="5713130"/>
            <a:ext cx="4052454" cy="261610"/>
          </a:xfrm>
          <a:prstGeom prst="rect">
            <a:avLst/>
          </a:prstGeom>
          <a:noFill/>
        </p:spPr>
        <p:txBody>
          <a:bodyPr wrap="square" rtlCol="0">
            <a:spAutoFit/>
          </a:bodyPr>
          <a:lstStyle/>
          <a:p>
            <a:pPr algn="ctr"/>
            <a:r>
              <a:rPr lang="en-US" sz="1100" i="1" dirty="0" smtClean="0">
                <a:solidFill>
                  <a:srgbClr val="92D050"/>
                </a:solidFill>
              </a:rPr>
              <a:t>Stains that can result from smoking or poor oral hygiene</a:t>
            </a:r>
            <a:endParaRPr lang="en-US" sz="1100" i="1"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1982472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000">
        <p15:prstTrans prst="peelOff"/>
      </p:transition>
    </mc:Choice>
    <mc:Fallback xmlns="">
      <p:transition xmlns:p14="http://schemas.microsoft.com/office/powerpoint/2010/main" spd="slow" advTm="1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SORENESS AND/OR DISCOMFORT</a:t>
            </a:r>
            <a:endParaRPr lang="en-US" dirty="0"/>
          </a:p>
        </p:txBody>
      </p:sp>
      <p:sp>
        <p:nvSpPr>
          <p:cNvPr id="3" name="Content Placeholder 2"/>
          <p:cNvSpPr>
            <a:spLocks noGrp="1"/>
          </p:cNvSpPr>
          <p:nvPr>
            <p:ph idx="1"/>
          </p:nvPr>
        </p:nvSpPr>
        <p:spPr>
          <a:xfrm>
            <a:off x="677334" y="2569021"/>
            <a:ext cx="8596668" cy="3880773"/>
          </a:xfrm>
        </p:spPr>
        <p:txBody>
          <a:bodyPr/>
          <a:lstStyle/>
          <a:p>
            <a:r>
              <a:rPr lang="en-US" dirty="0"/>
              <a:t>It is completely normal for your bite to sometimes feel a little bit “off” during your treatment. This happens because your teeth are constantly moving to be in their correct position.</a:t>
            </a:r>
          </a:p>
          <a:p>
            <a:pPr marL="0" indent="0">
              <a:buNone/>
            </a:pPr>
            <a:endParaRPr lang="en-US" dirty="0"/>
          </a:p>
        </p:txBody>
      </p:sp>
      <p:sp>
        <p:nvSpPr>
          <p:cNvPr id="5" name="TextBox 4"/>
          <p:cNvSpPr txBox="1"/>
          <p:nvPr/>
        </p:nvSpPr>
        <p:spPr>
          <a:xfrm>
            <a:off x="677334" y="1930400"/>
            <a:ext cx="4436918" cy="461665"/>
          </a:xfrm>
          <a:prstGeom prst="rect">
            <a:avLst/>
          </a:prstGeom>
          <a:noFill/>
        </p:spPr>
        <p:txBody>
          <a:bodyPr wrap="square" rtlCol="0">
            <a:spAutoFit/>
          </a:bodyPr>
          <a:lstStyle/>
          <a:p>
            <a:r>
              <a:rPr lang="en-US" sz="2400" dirty="0" smtClean="0"/>
              <a:t>Awkward-Feeling Bite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3190505427"/>
      </p:ext>
    </p:extLst>
  </p:cSld>
  <p:clrMapOvr>
    <a:masterClrMapping/>
  </p:clrMapOvr>
  <p:transition spd="med" advTm="13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SORENESS AND/OR DISCOMFORT</a:t>
            </a:r>
            <a:endParaRPr lang="en-US" dirty="0"/>
          </a:p>
        </p:txBody>
      </p:sp>
      <p:sp>
        <p:nvSpPr>
          <p:cNvPr id="3" name="Content Placeholder 2"/>
          <p:cNvSpPr>
            <a:spLocks noGrp="1"/>
          </p:cNvSpPr>
          <p:nvPr>
            <p:ph idx="1"/>
          </p:nvPr>
        </p:nvSpPr>
        <p:spPr>
          <a:xfrm>
            <a:off x="677334" y="2617789"/>
            <a:ext cx="8596668" cy="3880773"/>
          </a:xfrm>
        </p:spPr>
        <p:txBody>
          <a:bodyPr/>
          <a:lstStyle/>
          <a:p>
            <a:r>
              <a:rPr lang="en-US" dirty="0" smtClean="0"/>
              <a:t>If you feel a rough edge on an aligner and it is irritating your tongue or cheek, gently use an emery board/nail file to smooth the edge.</a:t>
            </a:r>
            <a:endParaRPr lang="en-US" dirty="0"/>
          </a:p>
        </p:txBody>
      </p:sp>
      <p:sp>
        <p:nvSpPr>
          <p:cNvPr id="5" name="TextBox 4"/>
          <p:cNvSpPr txBox="1"/>
          <p:nvPr/>
        </p:nvSpPr>
        <p:spPr>
          <a:xfrm>
            <a:off x="677334" y="1930400"/>
            <a:ext cx="4436918" cy="461665"/>
          </a:xfrm>
          <a:prstGeom prst="rect">
            <a:avLst/>
          </a:prstGeom>
          <a:noFill/>
        </p:spPr>
        <p:txBody>
          <a:bodyPr wrap="square" rtlCol="0">
            <a:spAutoFit/>
          </a:bodyPr>
          <a:lstStyle/>
          <a:p>
            <a:r>
              <a:rPr lang="en-US" sz="2400" dirty="0" smtClean="0"/>
              <a:t>Rough Edges on Aligners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pic>
        <p:nvPicPr>
          <p:cNvPr id="7" name="Picture 6"/>
          <p:cNvPicPr>
            <a:picLocks noChangeAspect="1"/>
          </p:cNvPicPr>
          <p:nvPr/>
        </p:nvPicPr>
        <p:blipFill>
          <a:blip r:embed="rId3"/>
          <a:stretch>
            <a:fillRect/>
          </a:stretch>
        </p:blipFill>
        <p:spPr>
          <a:xfrm>
            <a:off x="2784612" y="3546970"/>
            <a:ext cx="4382112" cy="2457793"/>
          </a:xfrm>
          <a:prstGeom prst="rect">
            <a:avLst/>
          </a:prstGeom>
          <a:ln>
            <a:noFill/>
          </a:ln>
          <a:effectLst>
            <a:softEdge rad="112500"/>
          </a:effectLst>
        </p:spPr>
      </p:pic>
      <p:sp>
        <p:nvSpPr>
          <p:cNvPr id="8" name="TextBox 7"/>
          <p:cNvSpPr txBox="1"/>
          <p:nvPr/>
        </p:nvSpPr>
        <p:spPr>
          <a:xfrm>
            <a:off x="2971431" y="6004763"/>
            <a:ext cx="4008474" cy="261610"/>
          </a:xfrm>
          <a:prstGeom prst="rect">
            <a:avLst/>
          </a:prstGeom>
          <a:noFill/>
        </p:spPr>
        <p:txBody>
          <a:bodyPr wrap="square" rtlCol="0">
            <a:spAutoFit/>
          </a:bodyPr>
          <a:lstStyle/>
          <a:p>
            <a:pPr algn="ctr"/>
            <a:r>
              <a:rPr lang="en-US" sz="1100" i="1" dirty="0" smtClean="0">
                <a:solidFill>
                  <a:srgbClr val="92D050"/>
                </a:solidFill>
              </a:rPr>
              <a:t>Nail file used to smooth a rough edge on an aligner</a:t>
            </a:r>
            <a:endParaRPr lang="en-US" sz="1100" i="1" dirty="0">
              <a:solidFill>
                <a:srgbClr val="92D050"/>
              </a:solidFill>
            </a:endParaRPr>
          </a:p>
        </p:txBody>
      </p:sp>
    </p:spTree>
    <p:extLst>
      <p:ext uri="{BB962C8B-B14F-4D97-AF65-F5344CB8AC3E}">
        <p14:creationId xmlns:p14="http://schemas.microsoft.com/office/powerpoint/2010/main" val="148985633"/>
      </p:ext>
    </p:extLst>
  </p:cSld>
  <p:clrMapOvr>
    <a:masterClrMapping/>
  </p:clrMapOvr>
  <mc:AlternateContent xmlns:mc="http://schemas.openxmlformats.org/markup-compatibility/2006" xmlns:p14="http://schemas.microsoft.com/office/powerpoint/2010/main">
    <mc:Choice Requires="p14">
      <p:transition spd="slow" p14:dur="3400" advTm="16000">
        <p14:reveal/>
      </p:transition>
    </mc:Choice>
    <mc:Fallback xmlns="">
      <p:transition spd="slow" advTm="1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FOR SORENESS AND/OR DISCOMFORT</a:t>
            </a:r>
          </a:p>
        </p:txBody>
      </p:sp>
      <p:sp>
        <p:nvSpPr>
          <p:cNvPr id="3" name="Content Placeholder 2"/>
          <p:cNvSpPr>
            <a:spLocks noGrp="1"/>
          </p:cNvSpPr>
          <p:nvPr>
            <p:ph idx="1"/>
          </p:nvPr>
        </p:nvSpPr>
        <p:spPr>
          <a:xfrm>
            <a:off x="677334" y="2347625"/>
            <a:ext cx="8596668" cy="3880773"/>
          </a:xfrm>
        </p:spPr>
        <p:txBody>
          <a:bodyPr/>
          <a:lstStyle/>
          <a:p>
            <a:r>
              <a:rPr lang="en-US" dirty="0" smtClean="0"/>
              <a:t>It is normal to experience some soreness or tooth tenderness each time you switch to a new aligner.</a:t>
            </a:r>
          </a:p>
          <a:p>
            <a:r>
              <a:rPr lang="en-US" dirty="0" smtClean="0"/>
              <a:t>Soreness should last no more than 1-3 days.</a:t>
            </a:r>
          </a:p>
          <a:p>
            <a:r>
              <a:rPr lang="en-US" dirty="0" smtClean="0"/>
              <a:t>You can take your regular over-the-counter medication, such as Tylenol or ibuprofen, to relieve any discomfort.</a:t>
            </a:r>
          </a:p>
          <a:p>
            <a:r>
              <a:rPr lang="en-US" dirty="0" smtClean="0"/>
              <a:t>Eating softer foods for a few days may also help in alleviating soreness.</a:t>
            </a:r>
            <a:endParaRPr lang="en-US" dirty="0"/>
          </a:p>
        </p:txBody>
      </p:sp>
      <p:sp>
        <p:nvSpPr>
          <p:cNvPr id="4" name="TextBox 3"/>
          <p:cNvSpPr txBox="1"/>
          <p:nvPr/>
        </p:nvSpPr>
        <p:spPr>
          <a:xfrm>
            <a:off x="677334" y="1797626"/>
            <a:ext cx="5650730" cy="461665"/>
          </a:xfrm>
          <a:prstGeom prst="rect">
            <a:avLst/>
          </a:prstGeom>
          <a:noFill/>
        </p:spPr>
        <p:txBody>
          <a:bodyPr wrap="square" rtlCol="0">
            <a:spAutoFit/>
          </a:bodyPr>
          <a:lstStyle/>
          <a:p>
            <a:r>
              <a:rPr lang="en-US" sz="2400" dirty="0" smtClean="0"/>
              <a:t>Soreness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3107084387"/>
      </p:ext>
    </p:extLst>
  </p:cSld>
  <p:clrMapOvr>
    <a:masterClrMapping/>
  </p:clrMapOvr>
  <p:transition spd="slow" advTm="16000">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3173"/>
          </a:xfrm>
        </p:spPr>
        <p:txBody>
          <a:bodyPr/>
          <a:lstStyle/>
          <a:p>
            <a:r>
              <a:rPr lang="en-US" dirty="0" smtClean="0"/>
              <a:t>PROBLEMS AND AT-HOME SOLUTIONS</a:t>
            </a:r>
            <a:endParaRPr lang="en-US" dirty="0"/>
          </a:p>
        </p:txBody>
      </p:sp>
      <p:sp>
        <p:nvSpPr>
          <p:cNvPr id="3" name="Content Placeholder 2"/>
          <p:cNvSpPr>
            <a:spLocks noGrp="1"/>
          </p:cNvSpPr>
          <p:nvPr>
            <p:ph idx="1"/>
          </p:nvPr>
        </p:nvSpPr>
        <p:spPr>
          <a:xfrm>
            <a:off x="677334" y="2067071"/>
            <a:ext cx="8596668" cy="3880773"/>
          </a:xfrm>
        </p:spPr>
        <p:txBody>
          <a:bodyPr/>
          <a:lstStyle/>
          <a:p>
            <a:r>
              <a:rPr lang="en-US" dirty="0" smtClean="0"/>
              <a:t>If an attachment falls off, there is no need to call the office. Continue to wear your aligners as prescribed and the doctor will evaluate the need to replace the missing attachment at your next regularly scheduled appointment.</a:t>
            </a:r>
            <a:endParaRPr lang="en-US" dirty="0"/>
          </a:p>
        </p:txBody>
      </p:sp>
      <p:sp>
        <p:nvSpPr>
          <p:cNvPr id="4" name="TextBox 3"/>
          <p:cNvSpPr txBox="1"/>
          <p:nvPr/>
        </p:nvSpPr>
        <p:spPr>
          <a:xfrm>
            <a:off x="677334" y="1402773"/>
            <a:ext cx="4476557" cy="461665"/>
          </a:xfrm>
          <a:prstGeom prst="rect">
            <a:avLst/>
          </a:prstGeom>
          <a:noFill/>
        </p:spPr>
        <p:txBody>
          <a:bodyPr wrap="square" rtlCol="0">
            <a:spAutoFit/>
          </a:bodyPr>
          <a:lstStyle/>
          <a:p>
            <a:r>
              <a:rPr lang="en-US" sz="2400" dirty="0" smtClean="0"/>
              <a:t>Missing Attachment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78610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drape"/>
      </p:transition>
    </mc:Choice>
    <mc:Fallback xmlns="">
      <p:transition xmlns:p14="http://schemas.microsoft.com/office/powerpoint/2010/main" spd="slow" advTm="1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782"/>
          </a:xfrm>
        </p:spPr>
        <p:txBody>
          <a:bodyPr/>
          <a:lstStyle/>
          <a:p>
            <a:r>
              <a:rPr lang="en-US" dirty="0"/>
              <a:t>PROBLEMS AND AT-HOME SOLUTIONS</a:t>
            </a:r>
          </a:p>
        </p:txBody>
      </p:sp>
      <p:sp>
        <p:nvSpPr>
          <p:cNvPr id="3" name="Content Placeholder 2"/>
          <p:cNvSpPr>
            <a:spLocks noGrp="1"/>
          </p:cNvSpPr>
          <p:nvPr>
            <p:ph idx="1"/>
          </p:nvPr>
        </p:nvSpPr>
        <p:spPr/>
        <p:txBody>
          <a:bodyPr/>
          <a:lstStyle/>
          <a:p>
            <a:r>
              <a:rPr lang="en-US" dirty="0" smtClean="0"/>
              <a:t>If you lose the aligner that you are currently wearing, go back to your previous aligner and call our office for further instruction.</a:t>
            </a:r>
          </a:p>
          <a:p>
            <a:r>
              <a:rPr lang="en-US" dirty="0" smtClean="0"/>
              <a:t>If you lose multiple aligners, please call our office so we can order replacement aligners for you.</a:t>
            </a:r>
          </a:p>
        </p:txBody>
      </p:sp>
      <p:sp>
        <p:nvSpPr>
          <p:cNvPr id="4" name="TextBox 3"/>
          <p:cNvSpPr txBox="1"/>
          <p:nvPr/>
        </p:nvSpPr>
        <p:spPr>
          <a:xfrm>
            <a:off x="677334" y="1392382"/>
            <a:ext cx="4746721" cy="461665"/>
          </a:xfrm>
          <a:prstGeom prst="rect">
            <a:avLst/>
          </a:prstGeom>
          <a:noFill/>
        </p:spPr>
        <p:txBody>
          <a:bodyPr wrap="square" rtlCol="0">
            <a:spAutoFit/>
          </a:bodyPr>
          <a:lstStyle/>
          <a:p>
            <a:r>
              <a:rPr lang="en-US" sz="2400" dirty="0" smtClean="0"/>
              <a:t>Lost Aligner</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156492909"/>
      </p:ext>
    </p:extLst>
  </p:cSld>
  <p:clrMapOvr>
    <a:masterClrMapping/>
  </p:clrMapOvr>
  <mc:AlternateContent xmlns:mc="http://schemas.openxmlformats.org/markup-compatibility/2006" xmlns:p14="http://schemas.microsoft.com/office/powerpoint/2010/main">
    <mc:Choice Requires="p14">
      <p:transition spd="slow" p14:dur="1300" advTm="16000">
        <p14:pan dir="u"/>
      </p:transition>
    </mc:Choice>
    <mc:Fallback xmlns="">
      <p:transition spd="slow" advTm="1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4354"/>
            <a:ext cx="8596668" cy="1320800"/>
          </a:xfrm>
        </p:spPr>
        <p:txBody>
          <a:bodyPr/>
          <a:lstStyle/>
          <a:p>
            <a:r>
              <a:rPr lang="en-US" dirty="0" smtClean="0"/>
              <a:t>GETTING TO KNOW YOUR ALIGNERS</a:t>
            </a:r>
            <a:endParaRPr lang="en-US" dirty="0"/>
          </a:p>
        </p:txBody>
      </p:sp>
      <p:sp>
        <p:nvSpPr>
          <p:cNvPr id="3" name="Content Placeholder 2"/>
          <p:cNvSpPr>
            <a:spLocks noGrp="1"/>
          </p:cNvSpPr>
          <p:nvPr>
            <p:ph idx="1"/>
          </p:nvPr>
        </p:nvSpPr>
        <p:spPr>
          <a:xfrm>
            <a:off x="322197" y="3623154"/>
            <a:ext cx="11869803" cy="3890442"/>
          </a:xfrm>
        </p:spPr>
        <p:txBody>
          <a:bodyPr>
            <a:normAutofit/>
          </a:bodyPr>
          <a:lstStyle/>
          <a:p>
            <a:pPr>
              <a:buFont typeface="+mj-lt"/>
              <a:buAutoNum type="arabicPeriod"/>
            </a:pPr>
            <a:r>
              <a:rPr lang="en-US" sz="1400" dirty="0" smtClean="0"/>
              <a:t>ALIGNERS</a:t>
            </a:r>
          </a:p>
          <a:p>
            <a:pPr marL="457200" lvl="1" indent="0">
              <a:buNone/>
            </a:pPr>
            <a:r>
              <a:rPr lang="en-US" sz="1400" dirty="0" smtClean="0"/>
              <a:t>A series of custom plastic trays that gently shift your teeth into place. </a:t>
            </a:r>
          </a:p>
          <a:p>
            <a:pPr>
              <a:buFont typeface="+mj-lt"/>
              <a:buAutoNum type="arabicPeriod"/>
            </a:pPr>
            <a:r>
              <a:rPr lang="en-US" sz="1400" dirty="0" smtClean="0"/>
              <a:t>ATTACHMENTS</a:t>
            </a:r>
          </a:p>
          <a:p>
            <a:pPr marL="457200" lvl="1" indent="0">
              <a:buNone/>
            </a:pPr>
            <a:r>
              <a:rPr lang="en-US" sz="1400" dirty="0" smtClean="0"/>
              <a:t>Similar to the color of your teeth, these are small bumps that are bonded to specific teeth to aid in movement and to lock in the aligners.</a:t>
            </a:r>
          </a:p>
          <a:p>
            <a:pPr>
              <a:buFont typeface="+mj-lt"/>
              <a:buAutoNum type="arabicPeriod"/>
            </a:pPr>
            <a:r>
              <a:rPr lang="en-US" sz="1400" dirty="0" smtClean="0"/>
              <a:t>BUTTON*</a:t>
            </a:r>
          </a:p>
          <a:p>
            <a:pPr marL="457200" lvl="1" indent="0">
              <a:buNone/>
            </a:pPr>
            <a:r>
              <a:rPr lang="en-US" sz="1400" dirty="0" smtClean="0"/>
              <a:t>Clear or metal brackets that serve as anchor points for rubber bands.</a:t>
            </a:r>
          </a:p>
          <a:p>
            <a:pPr marL="457200" lvl="1" indent="0">
              <a:buNone/>
            </a:pPr>
            <a:r>
              <a:rPr lang="en-US" sz="1400" dirty="0" smtClean="0"/>
              <a:t>*Note: Not all patients will have buttons during their treatment.</a:t>
            </a:r>
          </a:p>
          <a:p>
            <a:pPr>
              <a:buFont typeface="+mj-lt"/>
              <a:buAutoNum type="arabicPeriod"/>
            </a:pPr>
            <a:r>
              <a:rPr lang="en-US" sz="1400" dirty="0" smtClean="0"/>
              <a:t>RUBBER BANDS/ELASTICS</a:t>
            </a:r>
          </a:p>
          <a:p>
            <a:pPr marL="457200" lvl="1" indent="0">
              <a:buNone/>
            </a:pPr>
            <a:r>
              <a:rPr lang="en-US" sz="1400" dirty="0" smtClean="0"/>
              <a:t>Elastics are used to correct your bite and align your teeth. They must be </a:t>
            </a:r>
            <a:r>
              <a:rPr lang="en-US" sz="1400" b="1" u="sng" dirty="0" smtClean="0"/>
              <a:t>worn as prescribed or they will not work correctly.</a:t>
            </a:r>
            <a:endParaRPr lang="en-US" sz="1400" u="sng"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pic>
        <p:nvPicPr>
          <p:cNvPr id="31" name="Picture 30"/>
          <p:cNvPicPr>
            <a:picLocks noChangeAspect="1"/>
          </p:cNvPicPr>
          <p:nvPr/>
        </p:nvPicPr>
        <p:blipFill rotWithShape="1">
          <a:blip r:embed="rId3"/>
          <a:srcRect l="3933" t="5442" b="6076"/>
          <a:stretch/>
        </p:blipFill>
        <p:spPr>
          <a:xfrm>
            <a:off x="2830607" y="864754"/>
            <a:ext cx="4806135" cy="2951020"/>
          </a:xfrm>
          <a:prstGeom prst="rect">
            <a:avLst/>
          </a:prstGeom>
          <a:ln>
            <a:noFill/>
          </a:ln>
          <a:effectLst>
            <a:softEdge rad="112500"/>
          </a:effectLst>
        </p:spPr>
      </p:pic>
    </p:spTree>
    <p:extLst>
      <p:ext uri="{BB962C8B-B14F-4D97-AF65-F5344CB8AC3E}">
        <p14:creationId xmlns:p14="http://schemas.microsoft.com/office/powerpoint/2010/main" val="1901216477"/>
      </p:ext>
    </p:extLst>
  </p:cSld>
  <p:clrMapOvr>
    <a:masterClrMapping/>
  </p:clrMapOvr>
  <p:transition spd="slow" advTm="25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CARE VISITS</a:t>
            </a:r>
            <a:endParaRPr lang="en-US" dirty="0"/>
          </a:p>
        </p:txBody>
      </p:sp>
      <p:sp>
        <p:nvSpPr>
          <p:cNvPr id="3" name="Content Placeholder 2"/>
          <p:cNvSpPr>
            <a:spLocks noGrp="1"/>
          </p:cNvSpPr>
          <p:nvPr>
            <p:ph idx="1"/>
          </p:nvPr>
        </p:nvSpPr>
        <p:spPr>
          <a:xfrm>
            <a:off x="677334" y="1713779"/>
            <a:ext cx="8596668" cy="3880773"/>
          </a:xfrm>
        </p:spPr>
        <p:txBody>
          <a:bodyPr>
            <a:normAutofit/>
          </a:bodyPr>
          <a:lstStyle/>
          <a:p>
            <a:r>
              <a:rPr lang="en-US" dirty="0" smtClean="0"/>
              <a:t>Extra care visits are needed when a button comes off or your aligners are not fitting properly.</a:t>
            </a:r>
          </a:p>
          <a:p>
            <a:r>
              <a:rPr lang="en-US" dirty="0" smtClean="0"/>
              <a:t>For our Phase I patients who have a mixture of permanent teeth and baby teeth, if a baby tooth becomes loose and affects how your aligners fit or prevents you from being able to wear the tray, please call our office as soon as possible. </a:t>
            </a:r>
          </a:p>
          <a:p>
            <a:r>
              <a:rPr lang="en-US" b="1" i="1" dirty="0" smtClean="0"/>
              <a:t>Please keep in mind that these extra care visits are not always available at the most convenient times.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3496763344"/>
      </p:ext>
    </p:extLst>
  </p:cSld>
  <p:clrMapOvr>
    <a:masterClrMapping/>
  </p:clrMapOvr>
  <mc:AlternateContent xmlns:mc="http://schemas.openxmlformats.org/markup-compatibility/2006" xmlns:p14="http://schemas.microsoft.com/office/powerpoint/2010/main">
    <mc:Choice Requires="p14">
      <p:transition spd="slow" p14:dur="3400" advTm="16000">
        <p14:reveal/>
      </p:transition>
    </mc:Choice>
    <mc:Fallback xmlns="">
      <p:transition spd="slow" advTm="1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a:t>
            </a:r>
            <a:endParaRPr lang="en-US" dirty="0"/>
          </a:p>
        </p:txBody>
      </p:sp>
      <p:sp>
        <p:nvSpPr>
          <p:cNvPr id="3" name="Content Placeholder 2"/>
          <p:cNvSpPr>
            <a:spLocks noGrp="1"/>
          </p:cNvSpPr>
          <p:nvPr>
            <p:ph idx="1"/>
          </p:nvPr>
        </p:nvSpPr>
        <p:spPr>
          <a:xfrm>
            <a:off x="677334" y="1713779"/>
            <a:ext cx="8596668" cy="3880773"/>
          </a:xfrm>
        </p:spPr>
        <p:txBody>
          <a:bodyPr>
            <a:normAutofit/>
          </a:bodyPr>
          <a:lstStyle/>
          <a:p>
            <a:r>
              <a:rPr lang="en-US" dirty="0"/>
              <a:t>C</a:t>
            </a:r>
            <a:r>
              <a:rPr lang="en-US" dirty="0" smtClean="0"/>
              <a:t>linical assistants and/or the doctors are </a:t>
            </a:r>
            <a:r>
              <a:rPr lang="en-US" i="1" dirty="0"/>
              <a:t>on-call for </a:t>
            </a:r>
            <a:r>
              <a:rPr lang="en-US" i="1" dirty="0" smtClean="0"/>
              <a:t>traumatic </a:t>
            </a:r>
            <a:r>
              <a:rPr lang="en-US" i="1" dirty="0"/>
              <a:t>emergencies </a:t>
            </a:r>
            <a:r>
              <a:rPr lang="en-US" b="1" i="1" dirty="0"/>
              <a:t>24/7</a:t>
            </a:r>
            <a:r>
              <a:rPr lang="en-US" dirty="0"/>
              <a:t>. </a:t>
            </a:r>
            <a:r>
              <a:rPr lang="en-US" b="1" i="1" dirty="0" smtClean="0">
                <a:solidFill>
                  <a:schemeClr val="accent1"/>
                </a:solidFill>
              </a:rPr>
              <a:t>Injuries to </a:t>
            </a:r>
            <a:r>
              <a:rPr lang="en-US" b="1" i="1" dirty="0" smtClean="0">
                <a:solidFill>
                  <a:schemeClr val="accent1"/>
                </a:solidFill>
              </a:rPr>
              <a:t>the teeth and </a:t>
            </a:r>
            <a:r>
              <a:rPr lang="en-US" b="1" i="1" dirty="0">
                <a:solidFill>
                  <a:schemeClr val="accent1"/>
                </a:solidFill>
              </a:rPr>
              <a:t>face </a:t>
            </a:r>
            <a:r>
              <a:rPr lang="en-US" b="1" i="1" dirty="0" smtClean="0">
                <a:solidFill>
                  <a:schemeClr val="accent1"/>
                </a:solidFill>
              </a:rPr>
              <a:t>are considered emergencies</a:t>
            </a:r>
            <a:r>
              <a:rPr lang="en-US" b="1" i="1" dirty="0" smtClean="0"/>
              <a:t>. </a:t>
            </a:r>
            <a:r>
              <a:rPr lang="en-US" dirty="0"/>
              <a:t>In the event of an emergency after normal business hours, call our office to be connected with the emergency pager service.</a:t>
            </a:r>
          </a:p>
          <a:p>
            <a:r>
              <a:rPr lang="en-US" dirty="0">
                <a:solidFill>
                  <a:schemeClr val="tx1"/>
                </a:solidFill>
              </a:rPr>
              <a:t>As a courtesy, we ask that patients and parents do </a:t>
            </a:r>
            <a:r>
              <a:rPr lang="en-US" b="1" dirty="0">
                <a:solidFill>
                  <a:schemeClr val="tx1"/>
                </a:solidFill>
              </a:rPr>
              <a:t>not</a:t>
            </a:r>
            <a:r>
              <a:rPr lang="en-US" dirty="0">
                <a:solidFill>
                  <a:schemeClr val="tx1"/>
                </a:solidFill>
              </a:rPr>
              <a:t> call our pager service for a non-emergent reason. Non-emergent examples would include calls to cancel or reschedule appointments, or to be seen solely for convenience outside of school or work hours. If the patient is experiencing the common soreness of orthodontic treatment such as a poking wire or if a bracket has fallen off, please refer to the </a:t>
            </a:r>
            <a:r>
              <a:rPr lang="en-US" i="1" dirty="0">
                <a:solidFill>
                  <a:schemeClr val="tx1"/>
                </a:solidFill>
              </a:rPr>
              <a:t>At-Home Solutions</a:t>
            </a:r>
            <a:r>
              <a:rPr lang="en-US" dirty="0">
                <a:solidFill>
                  <a:schemeClr val="tx1"/>
                </a:solidFill>
              </a:rPr>
              <a:t> page(s), and call our office during normal business hours.</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2105740808"/>
      </p:ext>
    </p:extLst>
  </p:cSld>
  <p:clrMapOvr>
    <a:masterClrMapping/>
  </p:clrMapOvr>
  <mc:AlternateContent xmlns:mc="http://schemas.openxmlformats.org/markup-compatibility/2006" xmlns:p14="http://schemas.microsoft.com/office/powerpoint/2010/main">
    <mc:Choice Requires="p14">
      <p:transition spd="slow" p14:dur="3400" advTm="16000">
        <p14:reveal/>
      </p:transition>
    </mc:Choice>
    <mc:Fallback xmlns="">
      <p:transition spd="slow" advTm="1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316453"/>
            <a:ext cx="8596668" cy="3880773"/>
          </a:xfrm>
        </p:spPr>
        <p:txBody>
          <a:bodyPr>
            <a:normAutofit/>
          </a:bodyPr>
          <a:lstStyle/>
          <a:p>
            <a:pPr marL="0" indent="0" algn="ctr">
              <a:lnSpc>
                <a:spcPct val="150000"/>
              </a:lnSpc>
              <a:buNone/>
            </a:pPr>
            <a:r>
              <a:rPr lang="en-US" dirty="0">
                <a:solidFill>
                  <a:srgbClr val="92D050"/>
                </a:solidFill>
              </a:rPr>
              <a:t>HOW TO CONTACT US</a:t>
            </a:r>
            <a:r>
              <a:rPr lang="en-US" dirty="0" smtClean="0">
                <a:solidFill>
                  <a:srgbClr val="92D050"/>
                </a:solidFill>
              </a:rPr>
              <a:t>:</a:t>
            </a:r>
          </a:p>
          <a:p>
            <a:pPr marL="0" indent="0" algn="ctr">
              <a:lnSpc>
                <a:spcPct val="150000"/>
              </a:lnSpc>
              <a:buNone/>
            </a:pPr>
            <a:endParaRPr lang="en-US" dirty="0">
              <a:solidFill>
                <a:srgbClr val="92D050"/>
              </a:solidFill>
            </a:endParaRPr>
          </a:p>
          <a:p>
            <a:pPr marL="0" indent="0" algn="ctr">
              <a:buNone/>
            </a:pPr>
            <a:r>
              <a:rPr lang="en-US" dirty="0">
                <a:solidFill>
                  <a:srgbClr val="002060"/>
                </a:solidFill>
              </a:rPr>
              <a:t>WATERFORD</a:t>
            </a:r>
          </a:p>
          <a:p>
            <a:pPr marL="0" indent="0" algn="ctr">
              <a:buNone/>
            </a:pPr>
            <a:r>
              <a:rPr lang="en-US" dirty="0">
                <a:solidFill>
                  <a:srgbClr val="92D050"/>
                </a:solidFill>
              </a:rPr>
              <a:t>860.443.1827</a:t>
            </a:r>
          </a:p>
          <a:p>
            <a:pPr marL="0" indent="0" algn="ctr">
              <a:buNone/>
            </a:pPr>
            <a:endParaRPr lang="en-US" dirty="0">
              <a:solidFill>
                <a:srgbClr val="92D050"/>
              </a:solidFill>
            </a:endParaRPr>
          </a:p>
          <a:p>
            <a:pPr marL="0" indent="0" algn="ctr">
              <a:buNone/>
            </a:pPr>
            <a:r>
              <a:rPr lang="en-US" dirty="0">
                <a:solidFill>
                  <a:srgbClr val="002060"/>
                </a:solidFill>
              </a:rPr>
              <a:t>NORWICH</a:t>
            </a:r>
          </a:p>
          <a:p>
            <a:pPr marL="0" indent="0" algn="ctr">
              <a:buNone/>
            </a:pPr>
            <a:r>
              <a:rPr lang="en-US" dirty="0">
                <a:solidFill>
                  <a:srgbClr val="92D050"/>
                </a:solidFill>
              </a:rPr>
              <a:t>860.886.7777</a:t>
            </a:r>
          </a:p>
          <a:p>
            <a:pPr marL="0" indent="0" algn="ctr">
              <a:buNone/>
            </a:pPr>
            <a:endParaRPr lang="en-US" dirty="0">
              <a:solidFill>
                <a:srgbClr val="92D050"/>
              </a:solidFill>
            </a:endParaRPr>
          </a:p>
          <a:p>
            <a:endParaRPr lang="en-US" dirty="0"/>
          </a:p>
        </p:txBody>
      </p:sp>
      <p:pic>
        <p:nvPicPr>
          <p:cNvPr id="4" name="Picture 3"/>
          <p:cNvPicPr>
            <a:picLocks noChangeAspect="1"/>
          </p:cNvPicPr>
          <p:nvPr/>
        </p:nvPicPr>
        <p:blipFill>
          <a:blip r:embed="rId2"/>
          <a:stretch>
            <a:fillRect/>
          </a:stretch>
        </p:blipFill>
        <p:spPr>
          <a:xfrm>
            <a:off x="1851197" y="545009"/>
            <a:ext cx="6248942" cy="1615580"/>
          </a:xfrm>
          <a:prstGeom prst="rect">
            <a:avLst/>
          </a:prstGeom>
        </p:spPr>
      </p:pic>
    </p:spTree>
    <p:extLst>
      <p:ext uri="{BB962C8B-B14F-4D97-AF65-F5344CB8AC3E}">
        <p14:creationId xmlns:p14="http://schemas.microsoft.com/office/powerpoint/2010/main" val="2368069813"/>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9056"/>
          </a:xfrm>
        </p:spPr>
        <p:txBody>
          <a:bodyPr/>
          <a:lstStyle/>
          <a:p>
            <a:r>
              <a:rPr lang="en-US" dirty="0" smtClean="0"/>
              <a:t>WEARING YOUR ALIGNERS </a:t>
            </a:r>
            <a:endParaRPr lang="en-US" dirty="0"/>
          </a:p>
        </p:txBody>
      </p:sp>
      <p:sp>
        <p:nvSpPr>
          <p:cNvPr id="3" name="Content Placeholder 2"/>
          <p:cNvSpPr>
            <a:spLocks noGrp="1"/>
          </p:cNvSpPr>
          <p:nvPr>
            <p:ph idx="1"/>
          </p:nvPr>
        </p:nvSpPr>
        <p:spPr>
          <a:xfrm>
            <a:off x="677334" y="1310564"/>
            <a:ext cx="8596668" cy="3880773"/>
          </a:xfrm>
        </p:spPr>
        <p:txBody>
          <a:bodyPr/>
          <a:lstStyle/>
          <a:p>
            <a:r>
              <a:rPr lang="en-US" dirty="0" smtClean="0"/>
              <a:t>Your </a:t>
            </a:r>
            <a:r>
              <a:rPr lang="en-US" i="1" dirty="0" smtClean="0"/>
              <a:t>Invisalign</a:t>
            </a:r>
            <a:r>
              <a:rPr lang="en-US" dirty="0" smtClean="0"/>
              <a:t>® and </a:t>
            </a:r>
            <a:r>
              <a:rPr lang="en-US" i="1" dirty="0" smtClean="0"/>
              <a:t>Spark</a:t>
            </a:r>
            <a:r>
              <a:rPr lang="en-US" dirty="0"/>
              <a:t>™</a:t>
            </a:r>
            <a:r>
              <a:rPr lang="en-US" dirty="0" smtClean="0"/>
              <a:t> aligners </a:t>
            </a:r>
            <a:r>
              <a:rPr lang="en-US" b="1" dirty="0" smtClean="0"/>
              <a:t>must</a:t>
            </a:r>
            <a:r>
              <a:rPr lang="en-US" dirty="0" smtClean="0"/>
              <a:t> be worn for a </a:t>
            </a:r>
            <a:r>
              <a:rPr lang="en-US" b="1" u="sng" dirty="0" smtClean="0"/>
              <a:t>minimum of 22 hours per day</a:t>
            </a:r>
            <a:r>
              <a:rPr lang="en-US" dirty="0" smtClean="0"/>
              <a:t>. We recommend that you wear your aligners all of the time, aside from when you are eating or brushing.</a:t>
            </a:r>
          </a:p>
          <a:p>
            <a:r>
              <a:rPr lang="en-US" dirty="0" smtClean="0"/>
              <a:t>Your teeth </a:t>
            </a:r>
            <a:r>
              <a:rPr lang="en-US" i="1" dirty="0" smtClean="0"/>
              <a:t>will not move or “track” properly</a:t>
            </a:r>
            <a:r>
              <a:rPr lang="en-US" dirty="0" smtClean="0"/>
              <a:t> if you do not wear your aligners for the minimum 22 hours per day!</a:t>
            </a:r>
          </a:p>
          <a:p>
            <a:r>
              <a:rPr lang="en-US" i="1" dirty="0" smtClean="0"/>
              <a:t>With your 100% effort, we can deliver 100% results! </a:t>
            </a:r>
          </a:p>
          <a:p>
            <a:pPr marL="0" indent="0">
              <a:buNone/>
            </a:pPr>
            <a:endParaRPr lang="en-US" dirty="0" smtClean="0"/>
          </a:p>
        </p:txBody>
      </p:sp>
      <p:sp>
        <p:nvSpPr>
          <p:cNvPr id="6" name="Rectangle 5"/>
          <p:cNvSpPr/>
          <p:nvPr/>
        </p:nvSpPr>
        <p:spPr>
          <a:xfrm rot="20286141">
            <a:off x="7759389" y="5090925"/>
            <a:ext cx="1422446" cy="769441"/>
          </a:xfrm>
          <a:prstGeom prst="rect">
            <a:avLst/>
          </a:prstGeom>
          <a:noFill/>
        </p:spPr>
        <p:txBody>
          <a:bodyPr wrap="square" lIns="91440" tIns="45720" rIns="91440" bIns="45720">
            <a:spAutoFit/>
          </a:bodyPr>
          <a:lstStyle/>
          <a:p>
            <a:pPr algn="ctr"/>
            <a:r>
              <a:rPr lang="en-US" sz="4400" b="1" dirty="0" smtClean="0">
                <a:ln w="22225">
                  <a:solidFill>
                    <a:schemeClr val="accent2"/>
                  </a:solidFill>
                  <a:prstDash val="solid"/>
                </a:ln>
                <a:solidFill>
                  <a:schemeClr val="accent2">
                    <a:lumMod val="60000"/>
                    <a:lumOff val="40000"/>
                  </a:schemeClr>
                </a:solidFill>
              </a:rPr>
              <a:t>22</a:t>
            </a:r>
            <a:endParaRPr lang="en-US" sz="4400" b="1" dirty="0">
              <a:ln w="22225">
                <a:solidFill>
                  <a:schemeClr val="accent2"/>
                </a:solidFill>
                <a:prstDash val="solid"/>
              </a:ln>
              <a:solidFill>
                <a:schemeClr val="accent2">
                  <a:lumMod val="60000"/>
                  <a:lumOff val="40000"/>
                </a:schemeClr>
              </a:solidFill>
            </a:endParaRPr>
          </a:p>
        </p:txBody>
      </p:sp>
      <p:sp>
        <p:nvSpPr>
          <p:cNvPr id="7" name="Rectangle 6"/>
          <p:cNvSpPr/>
          <p:nvPr/>
        </p:nvSpPr>
        <p:spPr>
          <a:xfrm rot="20938423">
            <a:off x="3872754" y="4398485"/>
            <a:ext cx="1117001" cy="707886"/>
          </a:xfrm>
          <a:prstGeom prst="rect">
            <a:avLst/>
          </a:prstGeom>
        </p:spPr>
        <p:txBody>
          <a:bodyPr wrap="square">
            <a:spAutoFit/>
          </a:bodyPr>
          <a:lstStyle/>
          <a:p>
            <a:pPr algn="ctr"/>
            <a:r>
              <a:rPr lang="en-US" sz="40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8" name="Rectangle 7"/>
          <p:cNvSpPr/>
          <p:nvPr/>
        </p:nvSpPr>
        <p:spPr>
          <a:xfrm rot="866586">
            <a:off x="3017848" y="3656904"/>
            <a:ext cx="787396" cy="707886"/>
          </a:xfrm>
          <a:prstGeom prst="rect">
            <a:avLst/>
          </a:prstGeom>
        </p:spPr>
        <p:txBody>
          <a:bodyPr wrap="none">
            <a:spAutoFit/>
          </a:bodyPr>
          <a:lstStyle/>
          <a:p>
            <a:pPr algn="ctr"/>
            <a:r>
              <a:rPr lang="en-US" sz="4000" b="1" dirty="0">
                <a:ln w="22225">
                  <a:solidFill>
                    <a:schemeClr val="accent2"/>
                  </a:solidFill>
                  <a:prstDash val="solid"/>
                </a:ln>
                <a:solidFill>
                  <a:schemeClr val="accent2">
                    <a:lumMod val="60000"/>
                    <a:lumOff val="40000"/>
                  </a:schemeClr>
                </a:solidFill>
              </a:rPr>
              <a:t>22</a:t>
            </a:r>
            <a:endParaRPr lang="en-US" sz="2800" b="1" dirty="0">
              <a:ln w="22225">
                <a:solidFill>
                  <a:schemeClr val="accent2"/>
                </a:solidFill>
                <a:prstDash val="solid"/>
              </a:ln>
              <a:solidFill>
                <a:schemeClr val="accent2">
                  <a:lumMod val="60000"/>
                  <a:lumOff val="40000"/>
                </a:schemeClr>
              </a:solidFill>
            </a:endParaRPr>
          </a:p>
        </p:txBody>
      </p:sp>
      <p:sp>
        <p:nvSpPr>
          <p:cNvPr id="9" name="Rectangle 8"/>
          <p:cNvSpPr/>
          <p:nvPr/>
        </p:nvSpPr>
        <p:spPr>
          <a:xfrm>
            <a:off x="5050919" y="3692549"/>
            <a:ext cx="604653" cy="523220"/>
          </a:xfrm>
          <a:prstGeom prst="rect">
            <a:avLst/>
          </a:prstGeom>
        </p:spPr>
        <p:txBody>
          <a:bodyPr wrap="none">
            <a:spAutoFit/>
          </a:bodyPr>
          <a:lstStyle/>
          <a:p>
            <a:pPr algn="ctr"/>
            <a:r>
              <a:rPr lang="en-US" sz="28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10" name="Rectangle 9"/>
          <p:cNvSpPr/>
          <p:nvPr/>
        </p:nvSpPr>
        <p:spPr>
          <a:xfrm rot="20653314">
            <a:off x="1313265" y="5497020"/>
            <a:ext cx="787396" cy="707886"/>
          </a:xfrm>
          <a:prstGeom prst="rect">
            <a:avLst/>
          </a:prstGeom>
        </p:spPr>
        <p:txBody>
          <a:bodyPr wrap="none">
            <a:spAutoFit/>
          </a:bodyPr>
          <a:lstStyle/>
          <a:p>
            <a:pPr algn="ctr"/>
            <a:r>
              <a:rPr lang="en-US" sz="4000" b="1" dirty="0">
                <a:ln w="22225">
                  <a:solidFill>
                    <a:schemeClr val="accent2"/>
                  </a:solidFill>
                  <a:prstDash val="solid"/>
                </a:ln>
                <a:solidFill>
                  <a:schemeClr val="accent2">
                    <a:lumMod val="60000"/>
                    <a:lumOff val="40000"/>
                  </a:schemeClr>
                </a:solidFill>
              </a:rPr>
              <a:t>22</a:t>
            </a:r>
            <a:endParaRPr lang="en-US" sz="3200" b="1" dirty="0">
              <a:ln w="22225">
                <a:solidFill>
                  <a:schemeClr val="accent2"/>
                </a:solidFill>
                <a:prstDash val="solid"/>
              </a:ln>
              <a:solidFill>
                <a:schemeClr val="accent2">
                  <a:lumMod val="60000"/>
                  <a:lumOff val="40000"/>
                </a:schemeClr>
              </a:solidFill>
            </a:endParaRPr>
          </a:p>
        </p:txBody>
      </p:sp>
      <p:sp>
        <p:nvSpPr>
          <p:cNvPr id="11" name="Rectangle 10"/>
          <p:cNvSpPr/>
          <p:nvPr/>
        </p:nvSpPr>
        <p:spPr>
          <a:xfrm rot="20413926">
            <a:off x="7161520" y="3394833"/>
            <a:ext cx="906017" cy="830997"/>
          </a:xfrm>
          <a:prstGeom prst="rect">
            <a:avLst/>
          </a:prstGeom>
        </p:spPr>
        <p:txBody>
          <a:bodyPr wrap="none">
            <a:spAutoFit/>
          </a:bodyPr>
          <a:lstStyle/>
          <a:p>
            <a:pPr algn="ctr"/>
            <a:r>
              <a:rPr lang="en-US" sz="4800" b="1" dirty="0">
                <a:ln w="22225">
                  <a:solidFill>
                    <a:schemeClr val="accent2"/>
                  </a:solidFill>
                  <a:prstDash val="solid"/>
                </a:ln>
                <a:solidFill>
                  <a:schemeClr val="accent2">
                    <a:lumMod val="60000"/>
                    <a:lumOff val="40000"/>
                  </a:schemeClr>
                </a:solidFill>
              </a:rPr>
              <a:t>22</a:t>
            </a:r>
            <a:endParaRPr lang="en-US" sz="2800" b="1" dirty="0">
              <a:ln w="22225">
                <a:solidFill>
                  <a:schemeClr val="accent2"/>
                </a:solidFill>
                <a:prstDash val="solid"/>
              </a:ln>
              <a:solidFill>
                <a:schemeClr val="accent2">
                  <a:lumMod val="60000"/>
                  <a:lumOff val="40000"/>
                </a:schemeClr>
              </a:solidFill>
            </a:endParaRPr>
          </a:p>
        </p:txBody>
      </p:sp>
      <p:sp>
        <p:nvSpPr>
          <p:cNvPr id="12" name="Rectangle 11"/>
          <p:cNvSpPr/>
          <p:nvPr/>
        </p:nvSpPr>
        <p:spPr>
          <a:xfrm rot="1488507">
            <a:off x="7191269" y="4849716"/>
            <a:ext cx="604653" cy="523220"/>
          </a:xfrm>
          <a:prstGeom prst="rect">
            <a:avLst/>
          </a:prstGeom>
        </p:spPr>
        <p:txBody>
          <a:bodyPr wrap="none">
            <a:spAutoFit/>
          </a:bodyPr>
          <a:lstStyle/>
          <a:p>
            <a:pPr algn="ctr"/>
            <a:r>
              <a:rPr lang="en-US" sz="28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13" name="Rectangle 12"/>
          <p:cNvSpPr/>
          <p:nvPr/>
        </p:nvSpPr>
        <p:spPr>
          <a:xfrm rot="20688958">
            <a:off x="6263325" y="5647466"/>
            <a:ext cx="787396" cy="707886"/>
          </a:xfrm>
          <a:prstGeom prst="rect">
            <a:avLst/>
          </a:prstGeom>
        </p:spPr>
        <p:txBody>
          <a:bodyPr wrap="none">
            <a:spAutoFit/>
          </a:bodyPr>
          <a:lstStyle/>
          <a:p>
            <a:pPr algn="ctr"/>
            <a:r>
              <a:rPr lang="en-US" sz="40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14" name="Rectangle 13"/>
          <p:cNvSpPr/>
          <p:nvPr/>
        </p:nvSpPr>
        <p:spPr>
          <a:xfrm rot="1309989">
            <a:off x="5337405" y="5049295"/>
            <a:ext cx="665568" cy="584775"/>
          </a:xfrm>
          <a:prstGeom prst="rect">
            <a:avLst/>
          </a:prstGeom>
        </p:spPr>
        <p:txBody>
          <a:bodyPr wrap="none">
            <a:spAutoFit/>
          </a:bodyPr>
          <a:lstStyle/>
          <a:p>
            <a:pPr algn="ctr"/>
            <a:r>
              <a:rPr lang="en-US" sz="3200" b="1" dirty="0">
                <a:ln w="22225">
                  <a:solidFill>
                    <a:schemeClr val="accent2"/>
                  </a:solidFill>
                  <a:prstDash val="solid"/>
                </a:ln>
                <a:solidFill>
                  <a:schemeClr val="accent2">
                    <a:lumMod val="60000"/>
                    <a:lumOff val="40000"/>
                  </a:schemeClr>
                </a:solidFill>
              </a:rPr>
              <a:t>22</a:t>
            </a:r>
          </a:p>
        </p:txBody>
      </p:sp>
      <p:sp>
        <p:nvSpPr>
          <p:cNvPr id="15" name="Rectangle 14"/>
          <p:cNvSpPr/>
          <p:nvPr/>
        </p:nvSpPr>
        <p:spPr>
          <a:xfrm rot="1007435">
            <a:off x="3885377" y="5625996"/>
            <a:ext cx="995786" cy="923330"/>
          </a:xfrm>
          <a:prstGeom prst="rect">
            <a:avLst/>
          </a:prstGeom>
        </p:spPr>
        <p:txBody>
          <a:bodyPr wrap="none">
            <a:spAutoFit/>
          </a:bodyPr>
          <a:lstStyle/>
          <a:p>
            <a:pPr algn="ctr"/>
            <a:r>
              <a:rPr lang="en-US" sz="5400" b="1" dirty="0">
                <a:ln w="22225">
                  <a:solidFill>
                    <a:schemeClr val="accent2"/>
                  </a:solidFill>
                  <a:prstDash val="solid"/>
                </a:ln>
                <a:solidFill>
                  <a:schemeClr val="accent2">
                    <a:lumMod val="60000"/>
                    <a:lumOff val="40000"/>
                  </a:schemeClr>
                </a:solidFill>
              </a:rPr>
              <a:t>22</a:t>
            </a:r>
            <a:endParaRPr lang="en-US" sz="4400" b="1" dirty="0">
              <a:ln w="22225">
                <a:solidFill>
                  <a:schemeClr val="accent2"/>
                </a:solidFill>
                <a:prstDash val="solid"/>
              </a:ln>
              <a:solidFill>
                <a:schemeClr val="accent2">
                  <a:lumMod val="60000"/>
                  <a:lumOff val="40000"/>
                </a:schemeClr>
              </a:solidFill>
            </a:endParaRPr>
          </a:p>
        </p:txBody>
      </p:sp>
      <p:sp>
        <p:nvSpPr>
          <p:cNvPr id="16" name="Rectangle 15"/>
          <p:cNvSpPr/>
          <p:nvPr/>
        </p:nvSpPr>
        <p:spPr>
          <a:xfrm rot="1640922">
            <a:off x="6127711" y="4237583"/>
            <a:ext cx="604653" cy="523220"/>
          </a:xfrm>
          <a:prstGeom prst="rect">
            <a:avLst/>
          </a:prstGeom>
        </p:spPr>
        <p:txBody>
          <a:bodyPr wrap="none">
            <a:spAutoFit/>
          </a:bodyPr>
          <a:lstStyle/>
          <a:p>
            <a:pPr algn="ctr"/>
            <a:r>
              <a:rPr lang="en-US" sz="2800" b="1" dirty="0">
                <a:ln w="22225">
                  <a:solidFill>
                    <a:schemeClr val="accent2"/>
                  </a:solidFill>
                  <a:prstDash val="solid"/>
                </a:ln>
                <a:solidFill>
                  <a:schemeClr val="accent2">
                    <a:lumMod val="60000"/>
                    <a:lumOff val="40000"/>
                  </a:schemeClr>
                </a:solidFill>
              </a:rPr>
              <a:t>22</a:t>
            </a:r>
          </a:p>
        </p:txBody>
      </p:sp>
      <p:sp>
        <p:nvSpPr>
          <p:cNvPr id="17" name="Rectangle 16"/>
          <p:cNvSpPr/>
          <p:nvPr/>
        </p:nvSpPr>
        <p:spPr>
          <a:xfrm rot="21211005">
            <a:off x="2823263" y="5005291"/>
            <a:ext cx="726482" cy="646331"/>
          </a:xfrm>
          <a:prstGeom prst="rect">
            <a:avLst/>
          </a:prstGeom>
        </p:spPr>
        <p:txBody>
          <a:bodyPr wrap="none">
            <a:spAutoFit/>
          </a:bodyPr>
          <a:lstStyle/>
          <a:p>
            <a:pPr algn="ctr"/>
            <a:r>
              <a:rPr lang="en-US" sz="3600" b="1" dirty="0">
                <a:ln w="22225">
                  <a:solidFill>
                    <a:schemeClr val="accent2"/>
                  </a:solidFill>
                  <a:prstDash val="solid"/>
                </a:ln>
                <a:solidFill>
                  <a:schemeClr val="accent2">
                    <a:lumMod val="60000"/>
                    <a:lumOff val="40000"/>
                  </a:schemeClr>
                </a:solidFill>
              </a:rPr>
              <a:t>22</a:t>
            </a:r>
            <a:endParaRPr lang="en-US" sz="2800" b="1" dirty="0">
              <a:ln w="22225">
                <a:solidFill>
                  <a:schemeClr val="accent2"/>
                </a:solidFill>
                <a:prstDash val="solid"/>
              </a:ln>
              <a:solidFill>
                <a:schemeClr val="accent2">
                  <a:lumMod val="60000"/>
                  <a:lumOff val="40000"/>
                </a:schemeClr>
              </a:solidFill>
            </a:endParaRPr>
          </a:p>
        </p:txBody>
      </p:sp>
      <p:sp>
        <p:nvSpPr>
          <p:cNvPr id="18" name="Rectangle 17"/>
          <p:cNvSpPr/>
          <p:nvPr/>
        </p:nvSpPr>
        <p:spPr>
          <a:xfrm rot="1762716">
            <a:off x="368940" y="3822085"/>
            <a:ext cx="906017" cy="830997"/>
          </a:xfrm>
          <a:prstGeom prst="rect">
            <a:avLst/>
          </a:prstGeom>
        </p:spPr>
        <p:txBody>
          <a:bodyPr wrap="none">
            <a:spAutoFit/>
          </a:bodyPr>
          <a:lstStyle/>
          <a:p>
            <a:pPr algn="ctr"/>
            <a:r>
              <a:rPr lang="en-US" sz="4800" b="1" dirty="0">
                <a:ln w="22225">
                  <a:solidFill>
                    <a:schemeClr val="accent2"/>
                  </a:solidFill>
                  <a:prstDash val="solid"/>
                </a:ln>
                <a:solidFill>
                  <a:schemeClr val="accent2">
                    <a:lumMod val="60000"/>
                    <a:lumOff val="40000"/>
                  </a:schemeClr>
                </a:solidFill>
              </a:rPr>
              <a:t>22</a:t>
            </a:r>
          </a:p>
        </p:txBody>
      </p:sp>
      <p:sp>
        <p:nvSpPr>
          <p:cNvPr id="19" name="Rectangle 18"/>
          <p:cNvSpPr/>
          <p:nvPr/>
        </p:nvSpPr>
        <p:spPr>
          <a:xfrm rot="20717001">
            <a:off x="1640218" y="4454617"/>
            <a:ext cx="892895" cy="584775"/>
          </a:xfrm>
          <a:prstGeom prst="rect">
            <a:avLst/>
          </a:prstGeom>
        </p:spPr>
        <p:txBody>
          <a:bodyPr wrap="square">
            <a:spAutoFit/>
          </a:bodyPr>
          <a:lstStyle/>
          <a:p>
            <a:pPr algn="ctr"/>
            <a:r>
              <a:rPr lang="en-US" sz="3200" b="1" dirty="0">
                <a:ln w="22225">
                  <a:solidFill>
                    <a:schemeClr val="accent2"/>
                  </a:solidFill>
                  <a:prstDash val="solid"/>
                </a:ln>
                <a:solidFill>
                  <a:schemeClr val="accent2">
                    <a:lumMod val="60000"/>
                    <a:lumOff val="40000"/>
                  </a:schemeClr>
                </a:solidFill>
              </a:rPr>
              <a:t>22</a:t>
            </a:r>
          </a:p>
        </p:txBody>
      </p:sp>
      <p:sp>
        <p:nvSpPr>
          <p:cNvPr id="20" name="Rectangle 19"/>
          <p:cNvSpPr/>
          <p:nvPr/>
        </p:nvSpPr>
        <p:spPr>
          <a:xfrm rot="986629">
            <a:off x="8519820" y="4053570"/>
            <a:ext cx="604653" cy="523220"/>
          </a:xfrm>
          <a:prstGeom prst="rect">
            <a:avLst/>
          </a:prstGeom>
        </p:spPr>
        <p:txBody>
          <a:bodyPr wrap="none">
            <a:spAutoFit/>
          </a:bodyPr>
          <a:lstStyle/>
          <a:p>
            <a:pPr algn="ctr"/>
            <a:r>
              <a:rPr lang="en-US" sz="2800" b="1" dirty="0">
                <a:ln w="22225">
                  <a:solidFill>
                    <a:schemeClr val="accent2"/>
                  </a:solidFill>
                  <a:prstDash val="solid"/>
                </a:ln>
                <a:solidFill>
                  <a:schemeClr val="accent2">
                    <a:lumMod val="60000"/>
                    <a:lumOff val="40000"/>
                  </a:schemeClr>
                </a:solidFill>
              </a:rPr>
              <a:t>22</a:t>
            </a:r>
          </a:p>
        </p:txBody>
      </p:sp>
      <p:sp>
        <p:nvSpPr>
          <p:cNvPr id="21" name="Rectangle 20"/>
          <p:cNvSpPr/>
          <p:nvPr/>
        </p:nvSpPr>
        <p:spPr>
          <a:xfrm rot="1622774">
            <a:off x="637683" y="5141628"/>
            <a:ext cx="486031" cy="400110"/>
          </a:xfrm>
          <a:prstGeom prst="rect">
            <a:avLst/>
          </a:prstGeom>
        </p:spPr>
        <p:txBody>
          <a:bodyPr wrap="none">
            <a:spAutoFit/>
          </a:bodyPr>
          <a:lstStyle/>
          <a:p>
            <a:pPr algn="ctr"/>
            <a:r>
              <a:rPr lang="en-US" sz="2000" b="1" dirty="0">
                <a:ln w="22225">
                  <a:solidFill>
                    <a:schemeClr val="accent2"/>
                  </a:solidFill>
                  <a:prstDash val="solid"/>
                </a:ln>
                <a:solidFill>
                  <a:schemeClr val="accent2">
                    <a:lumMod val="60000"/>
                    <a:lumOff val="40000"/>
                  </a:schemeClr>
                </a:solidFill>
              </a:rPr>
              <a:t>22</a:t>
            </a:r>
          </a:p>
        </p:txBody>
      </p:sp>
      <p:sp>
        <p:nvSpPr>
          <p:cNvPr id="22" name="Rectangle 21"/>
          <p:cNvSpPr/>
          <p:nvPr/>
        </p:nvSpPr>
        <p:spPr>
          <a:xfrm rot="20952711">
            <a:off x="2686046" y="6087660"/>
            <a:ext cx="546945" cy="461665"/>
          </a:xfrm>
          <a:prstGeom prst="rect">
            <a:avLst/>
          </a:prstGeom>
        </p:spPr>
        <p:txBody>
          <a:bodyPr wrap="none">
            <a:spAutoFit/>
          </a:bodyPr>
          <a:lstStyle/>
          <a:p>
            <a:pPr algn="ctr"/>
            <a:r>
              <a:rPr lang="en-US" sz="24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23" name="Rectangle 22"/>
          <p:cNvSpPr/>
          <p:nvPr/>
        </p:nvSpPr>
        <p:spPr>
          <a:xfrm rot="20533692">
            <a:off x="1873102" y="3669107"/>
            <a:ext cx="486031" cy="400110"/>
          </a:xfrm>
          <a:prstGeom prst="rect">
            <a:avLst/>
          </a:prstGeom>
        </p:spPr>
        <p:txBody>
          <a:bodyPr wrap="none">
            <a:spAutoFit/>
          </a:bodyPr>
          <a:lstStyle/>
          <a:p>
            <a:pPr algn="ctr"/>
            <a:r>
              <a:rPr lang="en-US" sz="2000" b="1" dirty="0">
                <a:ln w="22225">
                  <a:solidFill>
                    <a:schemeClr val="accent2"/>
                  </a:solidFill>
                  <a:prstDash val="solid"/>
                </a:ln>
                <a:solidFill>
                  <a:schemeClr val="accent2">
                    <a:lumMod val="60000"/>
                    <a:lumOff val="40000"/>
                  </a:schemeClr>
                </a:solidFill>
              </a:rPr>
              <a:t>22</a:t>
            </a:r>
            <a:endParaRPr lang="en-US" b="1" dirty="0">
              <a:ln w="22225">
                <a:solidFill>
                  <a:schemeClr val="accent2"/>
                </a:solidFill>
                <a:prstDash val="solid"/>
              </a:ln>
              <a:solidFill>
                <a:schemeClr val="accent2">
                  <a:lumMod val="60000"/>
                  <a:lumOff val="40000"/>
                </a:schemeClr>
              </a:solidFill>
            </a:endParaRPr>
          </a:p>
        </p:txBody>
      </p:sp>
      <p:sp>
        <p:nvSpPr>
          <p:cNvPr id="24" name="Rectangle 23"/>
          <p:cNvSpPr/>
          <p:nvPr/>
        </p:nvSpPr>
        <p:spPr>
          <a:xfrm rot="2004130">
            <a:off x="8369930" y="3170811"/>
            <a:ext cx="546945" cy="461665"/>
          </a:xfrm>
          <a:prstGeom prst="rect">
            <a:avLst/>
          </a:prstGeom>
        </p:spPr>
        <p:txBody>
          <a:bodyPr wrap="none">
            <a:spAutoFit/>
          </a:bodyPr>
          <a:lstStyle/>
          <a:p>
            <a:pPr algn="ctr"/>
            <a:r>
              <a:rPr lang="en-US" sz="2400" b="1" dirty="0">
                <a:ln w="22225">
                  <a:solidFill>
                    <a:schemeClr val="accent2"/>
                  </a:solidFill>
                  <a:prstDash val="solid"/>
                </a:ln>
                <a:solidFill>
                  <a:schemeClr val="accent2">
                    <a:lumMod val="60000"/>
                    <a:lumOff val="40000"/>
                  </a:schemeClr>
                </a:solidFill>
              </a:rPr>
              <a:t>22</a:t>
            </a:r>
          </a:p>
        </p:txBody>
      </p:sp>
      <p:sp>
        <p:nvSpPr>
          <p:cNvPr id="25" name="Rectangle 24"/>
          <p:cNvSpPr/>
          <p:nvPr/>
        </p:nvSpPr>
        <p:spPr>
          <a:xfrm rot="20726651">
            <a:off x="5532781" y="6261447"/>
            <a:ext cx="453970" cy="369332"/>
          </a:xfrm>
          <a:prstGeom prst="rect">
            <a:avLst/>
          </a:prstGeom>
        </p:spPr>
        <p:txBody>
          <a:bodyPr wrap="none">
            <a:spAutoFit/>
          </a:bodyPr>
          <a:lstStyle/>
          <a:p>
            <a:pPr algn="ctr"/>
            <a:r>
              <a:rPr lang="en-US" b="1" dirty="0">
                <a:ln w="22225">
                  <a:solidFill>
                    <a:schemeClr val="accent2"/>
                  </a:solidFill>
                  <a:prstDash val="solid"/>
                </a:ln>
                <a:solidFill>
                  <a:schemeClr val="accent2">
                    <a:lumMod val="60000"/>
                    <a:lumOff val="40000"/>
                  </a:schemeClr>
                </a:solidFill>
              </a:rPr>
              <a:t>22</a:t>
            </a:r>
          </a:p>
        </p:txBody>
      </p:sp>
      <p:sp>
        <p:nvSpPr>
          <p:cNvPr id="26" name="Rectangle 25"/>
          <p:cNvSpPr/>
          <p:nvPr/>
        </p:nvSpPr>
        <p:spPr>
          <a:xfrm rot="759041">
            <a:off x="7705136" y="6105131"/>
            <a:ext cx="486031" cy="400110"/>
          </a:xfrm>
          <a:prstGeom prst="rect">
            <a:avLst/>
          </a:prstGeom>
        </p:spPr>
        <p:txBody>
          <a:bodyPr wrap="none">
            <a:spAutoFit/>
          </a:bodyPr>
          <a:lstStyle/>
          <a:p>
            <a:pPr algn="ctr"/>
            <a:r>
              <a:rPr lang="en-US" sz="2000" b="1" dirty="0">
                <a:ln w="22225">
                  <a:solidFill>
                    <a:schemeClr val="accent2"/>
                  </a:solidFill>
                  <a:prstDash val="solid"/>
                </a:ln>
                <a:solidFill>
                  <a:schemeClr val="accent2">
                    <a:lumMod val="60000"/>
                    <a:lumOff val="40000"/>
                  </a:schemeClr>
                </a:solidFill>
              </a:rPr>
              <a:t>22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1051774879"/>
      </p:ext>
    </p:extLst>
  </p:cSld>
  <p:clrMapOvr>
    <a:masterClrMapping/>
  </p:clrMapOvr>
  <mc:AlternateContent xmlns:mc="http://schemas.openxmlformats.org/markup-compatibility/2006" xmlns:p14="http://schemas.microsoft.com/office/powerpoint/2010/main">
    <mc:Choice Requires="p14">
      <p:transition spd="slow" p14:dur="3400" advTm="16000">
        <p14:reveal/>
      </p:transition>
    </mc:Choice>
    <mc:Fallback xmlns="">
      <p:transition spd="slow" advTm="1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lstStyle/>
          <a:p>
            <a:r>
              <a:rPr lang="en-US" dirty="0" smtClean="0"/>
              <a:t>WEARING YOUR ALIGNERS</a:t>
            </a:r>
            <a:endParaRPr lang="en-US" dirty="0"/>
          </a:p>
        </p:txBody>
      </p:sp>
      <p:sp>
        <p:nvSpPr>
          <p:cNvPr id="3" name="Content Placeholder 2"/>
          <p:cNvSpPr>
            <a:spLocks noGrp="1"/>
          </p:cNvSpPr>
          <p:nvPr>
            <p:ph idx="1"/>
          </p:nvPr>
        </p:nvSpPr>
        <p:spPr>
          <a:xfrm>
            <a:off x="677334" y="1731964"/>
            <a:ext cx="8596668" cy="3880773"/>
          </a:xfrm>
        </p:spPr>
        <p:txBody>
          <a:bodyPr/>
          <a:lstStyle/>
          <a:p>
            <a:r>
              <a:rPr lang="en-US" dirty="0" smtClean="0"/>
              <a:t>Dr. Hack and Dr. O’Leary will give specific instructions about how many days you should wear each aligner. It is important that you wear each set for the prescribed amount of days, for the </a:t>
            </a:r>
            <a:r>
              <a:rPr lang="en-US" b="1" dirty="0" smtClean="0">
                <a:solidFill>
                  <a:srgbClr val="92D050"/>
                </a:solidFill>
              </a:rPr>
              <a:t>minimum of 22 hours per day</a:t>
            </a:r>
            <a:r>
              <a:rPr lang="en-US" dirty="0" smtClean="0"/>
              <a:t>. </a:t>
            </a:r>
          </a:p>
          <a:p>
            <a:r>
              <a:rPr lang="en-US" dirty="0" smtClean="0"/>
              <a:t>For the duration of your treatment, we recommend saving one previous set of aligners when moving on to a new pair just in case you accidentally lose one.</a:t>
            </a:r>
          </a:p>
          <a:p>
            <a:r>
              <a:rPr lang="en-US" dirty="0" smtClean="0"/>
              <a:t>Please make certain that your upper and lower tray numbers </a:t>
            </a:r>
            <a:r>
              <a:rPr lang="en-US" b="1" dirty="0" smtClean="0"/>
              <a:t>match</a:t>
            </a:r>
            <a:r>
              <a:rPr lang="en-US" dirty="0" smtClean="0"/>
              <a:t>. The tray number is located on the molar region of each individual aligner.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339113837"/>
      </p:ext>
    </p:extLst>
  </p:cSld>
  <p:clrMapOvr>
    <a:masterClrMapping/>
  </p:clrMapOvr>
  <p:transition spd="med" advTm="27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4400"/>
          </a:xfrm>
        </p:spPr>
        <p:txBody>
          <a:bodyPr/>
          <a:lstStyle/>
          <a:p>
            <a:r>
              <a:rPr lang="en-US" dirty="0" smtClean="0"/>
              <a:t>WEARING YOUR ALIGNERS</a:t>
            </a:r>
            <a:endParaRPr lang="en-US" dirty="0"/>
          </a:p>
        </p:txBody>
      </p:sp>
      <p:sp>
        <p:nvSpPr>
          <p:cNvPr id="3" name="Content Placeholder 2"/>
          <p:cNvSpPr>
            <a:spLocks noGrp="1"/>
          </p:cNvSpPr>
          <p:nvPr>
            <p:ph idx="1"/>
          </p:nvPr>
        </p:nvSpPr>
        <p:spPr>
          <a:xfrm>
            <a:off x="677334" y="1731964"/>
            <a:ext cx="8596668" cy="4211636"/>
          </a:xfrm>
        </p:spPr>
        <p:txBody>
          <a:bodyPr>
            <a:normAutofit lnSpcReduction="10000"/>
          </a:bodyPr>
          <a:lstStyle/>
          <a:p>
            <a:r>
              <a:rPr lang="en-US" dirty="0" smtClean="0"/>
              <a:t>In the case that your next appointment is scheduled on a date </a:t>
            </a:r>
            <a:r>
              <a:rPr lang="en-US" i="1" dirty="0" smtClean="0"/>
              <a:t>after</a:t>
            </a:r>
            <a:r>
              <a:rPr lang="en-US" dirty="0" smtClean="0"/>
              <a:t> you are due to change to your next set of aligners, you can simply </a:t>
            </a:r>
            <a:r>
              <a:rPr lang="en-US" i="1" dirty="0" smtClean="0">
                <a:solidFill>
                  <a:srgbClr val="92D050"/>
                </a:solidFill>
              </a:rPr>
              <a:t>continue wearing the tray</a:t>
            </a:r>
            <a:r>
              <a:rPr lang="en-US" dirty="0" smtClean="0"/>
              <a:t> for a little bit of extra time! </a:t>
            </a:r>
          </a:p>
          <a:p>
            <a:r>
              <a:rPr lang="en-US" dirty="0" smtClean="0"/>
              <a:t>If for any reason you miss an appointment, there is </a:t>
            </a:r>
            <a:r>
              <a:rPr lang="en-US" b="1" i="1" dirty="0" smtClean="0"/>
              <a:t>no</a:t>
            </a:r>
            <a:r>
              <a:rPr lang="en-US" dirty="0" smtClean="0"/>
              <a:t> harm in wearing your aligner trays a few additional days or weeks.</a:t>
            </a:r>
          </a:p>
          <a:p>
            <a:r>
              <a:rPr lang="en-US" dirty="0" smtClean="0"/>
              <a:t>Patients should </a:t>
            </a:r>
            <a:r>
              <a:rPr lang="en-US" b="1" i="1" dirty="0" smtClean="0">
                <a:solidFill>
                  <a:srgbClr val="92D050"/>
                </a:solidFill>
              </a:rPr>
              <a:t>never</a:t>
            </a:r>
            <a:r>
              <a:rPr lang="en-US" dirty="0" smtClean="0"/>
              <a:t> stop wearing their trays unless they are instructed by the doctor to do so, or until retainer(s) are received at the end of treatment.</a:t>
            </a:r>
          </a:p>
          <a:p>
            <a:r>
              <a:rPr lang="en-US" dirty="0" smtClean="0"/>
              <a:t>IN THE EVENT THAT: </a:t>
            </a:r>
          </a:p>
          <a:p>
            <a:pPr lvl="1"/>
            <a:r>
              <a:rPr lang="en-US" dirty="0" smtClean="0"/>
              <a:t>You reach the end of your aligner tray sequence, </a:t>
            </a:r>
          </a:p>
          <a:p>
            <a:pPr lvl="1"/>
            <a:r>
              <a:rPr lang="en-US" dirty="0" smtClean="0"/>
              <a:t>You miss an appointment, or</a:t>
            </a:r>
          </a:p>
          <a:p>
            <a:pPr lvl="1"/>
            <a:r>
              <a:rPr lang="en-US" dirty="0"/>
              <a:t>Y</a:t>
            </a:r>
            <a:r>
              <a:rPr lang="en-US" dirty="0" smtClean="0"/>
              <a:t>our next appointment does not coincide with the day you are due to change into your next tray,</a:t>
            </a:r>
          </a:p>
          <a:p>
            <a:pPr marL="457200" lvl="1" indent="0">
              <a:buNone/>
            </a:pPr>
            <a:r>
              <a:rPr lang="en-US" dirty="0" smtClean="0"/>
              <a:t> 		</a:t>
            </a:r>
            <a:r>
              <a:rPr lang="en-US" dirty="0" smtClean="0">
                <a:solidFill>
                  <a:srgbClr val="92D050"/>
                </a:solidFill>
              </a:rPr>
              <a:t> </a:t>
            </a:r>
            <a:r>
              <a:rPr lang="en-US" b="1" i="1" u="sng" dirty="0" smtClean="0">
                <a:solidFill>
                  <a:srgbClr val="92D050"/>
                </a:solidFill>
              </a:rPr>
              <a:t>PLEASE STILL CONTINUE TO WEAR YOUR TRAYS! </a:t>
            </a:r>
            <a:endParaRPr lang="en-US" dirty="0" smtClean="0">
              <a:solidFill>
                <a:srgbClr val="92D05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1851943610"/>
      </p:ext>
    </p:extLst>
  </p:cSld>
  <p:clrMapOvr>
    <a:masterClrMapping/>
  </p:clrMapOvr>
  <p:transition spd="med" advTm="27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2480"/>
          </a:xfrm>
        </p:spPr>
        <p:txBody>
          <a:bodyPr/>
          <a:lstStyle/>
          <a:p>
            <a:r>
              <a:rPr lang="en-US" dirty="0" smtClean="0"/>
              <a:t>SEATING YOUR ALIGNERS</a:t>
            </a:r>
            <a:endParaRPr lang="en-US" dirty="0"/>
          </a:p>
        </p:txBody>
      </p:sp>
      <p:sp>
        <p:nvSpPr>
          <p:cNvPr id="3" name="Content Placeholder 2"/>
          <p:cNvSpPr>
            <a:spLocks noGrp="1"/>
          </p:cNvSpPr>
          <p:nvPr>
            <p:ph idx="1"/>
          </p:nvPr>
        </p:nvSpPr>
        <p:spPr>
          <a:xfrm>
            <a:off x="677334" y="1514413"/>
            <a:ext cx="8596668" cy="5140387"/>
          </a:xfrm>
        </p:spPr>
        <p:txBody>
          <a:bodyPr>
            <a:normAutofit/>
          </a:bodyPr>
          <a:lstStyle/>
          <a:p>
            <a:r>
              <a:rPr lang="en-US" sz="1700" dirty="0" smtClean="0"/>
              <a:t>It </a:t>
            </a:r>
            <a:r>
              <a:rPr lang="en-US" sz="1700" dirty="0"/>
              <a:t>is normal for the trays to feel very tight when first putting in a new set, if for some reason you are experiencing poor fit with your trays, please call the office for further instruction. </a:t>
            </a:r>
            <a:endParaRPr lang="en-US" sz="1700" dirty="0" smtClean="0"/>
          </a:p>
          <a:p>
            <a:r>
              <a:rPr lang="en-US" sz="1700" dirty="0"/>
              <a:t>When you insert your trays they should fit </a:t>
            </a:r>
            <a:r>
              <a:rPr lang="en-US" sz="1700" b="1" dirty="0"/>
              <a:t>without</a:t>
            </a:r>
            <a:r>
              <a:rPr lang="en-US" sz="1700" dirty="0"/>
              <a:t> any gaps between the aligner and your teeth</a:t>
            </a:r>
            <a:r>
              <a:rPr lang="en-US" sz="1700" dirty="0" smtClean="0"/>
              <a:t>.</a:t>
            </a:r>
            <a:endParaRPr lang="en-US"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pic>
        <p:nvPicPr>
          <p:cNvPr id="5" name="Picture 4"/>
          <p:cNvPicPr>
            <a:picLocks noChangeAspect="1"/>
          </p:cNvPicPr>
          <p:nvPr/>
        </p:nvPicPr>
        <p:blipFill>
          <a:blip r:embed="rId3"/>
          <a:stretch>
            <a:fillRect/>
          </a:stretch>
        </p:blipFill>
        <p:spPr>
          <a:xfrm>
            <a:off x="3726412" y="3139869"/>
            <a:ext cx="2228850" cy="1881188"/>
          </a:xfrm>
          <a:prstGeom prst="rect">
            <a:avLst/>
          </a:prstGeom>
          <a:ln>
            <a:noFill/>
          </a:ln>
          <a:effectLst>
            <a:softEdge rad="112500"/>
          </a:effectLst>
        </p:spPr>
      </p:pic>
      <p:cxnSp>
        <p:nvCxnSpPr>
          <p:cNvPr id="7" name="Straight Arrow Connector 6"/>
          <p:cNvCxnSpPr/>
          <p:nvPr/>
        </p:nvCxnSpPr>
        <p:spPr>
          <a:xfrm>
            <a:off x="3935834" y="3429570"/>
            <a:ext cx="533555" cy="43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241897" y="3372595"/>
            <a:ext cx="523875" cy="470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81316" y="4416000"/>
            <a:ext cx="904875" cy="489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64611" y="4660820"/>
            <a:ext cx="1390651" cy="230832"/>
          </a:xfrm>
          <a:prstGeom prst="rect">
            <a:avLst/>
          </a:prstGeom>
          <a:noFill/>
        </p:spPr>
        <p:txBody>
          <a:bodyPr wrap="square" rtlCol="0">
            <a:spAutoFit/>
          </a:bodyPr>
          <a:lstStyle/>
          <a:p>
            <a:r>
              <a:rPr lang="en-US" sz="900" i="1" dirty="0" smtClean="0">
                <a:solidFill>
                  <a:srgbClr val="92D050"/>
                </a:solidFill>
              </a:rPr>
              <a:t>Trays </a:t>
            </a:r>
            <a:r>
              <a:rPr lang="en-US" sz="900" i="1" u="sng" dirty="0" smtClean="0">
                <a:solidFill>
                  <a:srgbClr val="92D050"/>
                </a:solidFill>
              </a:rPr>
              <a:t>not</a:t>
            </a:r>
            <a:r>
              <a:rPr lang="en-US" sz="900" i="1" dirty="0" smtClean="0">
                <a:solidFill>
                  <a:srgbClr val="92D050"/>
                </a:solidFill>
              </a:rPr>
              <a:t> fully seated</a:t>
            </a:r>
            <a:endParaRPr lang="en-US" sz="900" i="1" dirty="0">
              <a:solidFill>
                <a:srgbClr val="92D050"/>
              </a:solidFill>
            </a:endParaRPr>
          </a:p>
        </p:txBody>
      </p:sp>
    </p:spTree>
    <p:extLst>
      <p:ext uri="{BB962C8B-B14F-4D97-AF65-F5344CB8AC3E}">
        <p14:creationId xmlns:p14="http://schemas.microsoft.com/office/powerpoint/2010/main" val="1676948779"/>
      </p:ext>
    </p:extLst>
  </p:cSld>
  <p:clrMapOvr>
    <a:masterClrMapping/>
  </p:clrMapOvr>
  <p:transition spd="slow" advTm="30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ELASTICS/RUBBERBAND COMPLIANCE</a:t>
            </a:r>
          </a:p>
        </p:txBody>
      </p:sp>
      <p:sp>
        <p:nvSpPr>
          <p:cNvPr id="3" name="Content Placeholder 2"/>
          <p:cNvSpPr>
            <a:spLocks noGrp="1"/>
          </p:cNvSpPr>
          <p:nvPr>
            <p:ph idx="1"/>
          </p:nvPr>
        </p:nvSpPr>
        <p:spPr>
          <a:xfrm>
            <a:off x="677334" y="1671060"/>
            <a:ext cx="8596668" cy="3880773"/>
          </a:xfrm>
        </p:spPr>
        <p:txBody>
          <a:bodyPr/>
          <a:lstStyle/>
          <a:p>
            <a:r>
              <a:rPr lang="en-US" dirty="0" smtClean="0"/>
              <a:t>We ask some </a:t>
            </a:r>
            <a:r>
              <a:rPr lang="en-US" dirty="0"/>
              <a:t>patients </a:t>
            </a:r>
            <a:r>
              <a:rPr lang="en-US" dirty="0" smtClean="0"/>
              <a:t>to </a:t>
            </a:r>
            <a:r>
              <a:rPr lang="en-US" dirty="0"/>
              <a:t>wear elastics for a period of time during their treatment in order to align their bite.</a:t>
            </a:r>
          </a:p>
          <a:p>
            <a:r>
              <a:rPr lang="en-US" dirty="0"/>
              <a:t>It is </a:t>
            </a:r>
            <a:r>
              <a:rPr lang="en-US" b="1" u="sng" dirty="0">
                <a:solidFill>
                  <a:srgbClr val="92D050"/>
                </a:solidFill>
              </a:rPr>
              <a:t>extremely</a:t>
            </a:r>
            <a:r>
              <a:rPr lang="en-US" dirty="0"/>
              <a:t> important to wear your elastics as </a:t>
            </a:r>
            <a:r>
              <a:rPr lang="en-US" dirty="0" smtClean="0"/>
              <a:t>instructed. </a:t>
            </a:r>
            <a:r>
              <a:rPr lang="en-US" dirty="0"/>
              <a:t>Without </a:t>
            </a:r>
            <a:r>
              <a:rPr lang="en-US" dirty="0" smtClean="0"/>
              <a:t>good elastic wear, treatment time will </a:t>
            </a:r>
            <a:r>
              <a:rPr lang="en-US" dirty="0"/>
              <a:t>be </a:t>
            </a:r>
            <a:r>
              <a:rPr lang="en-US" b="1" u="sng" dirty="0" smtClean="0">
                <a:solidFill>
                  <a:srgbClr val="92D050"/>
                </a:solidFill>
              </a:rPr>
              <a:t>extended, and we may not get the result we want</a:t>
            </a:r>
            <a:r>
              <a:rPr lang="en-US" dirty="0" smtClean="0"/>
              <a:t>.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530"/>
          <a:stretch/>
        </p:blipFill>
        <p:spPr>
          <a:xfrm>
            <a:off x="4406730" y="3233352"/>
            <a:ext cx="3518070" cy="2884608"/>
          </a:xfrm>
          <a:prstGeom prst="rect">
            <a:avLst/>
          </a:prstGeom>
          <a:ln>
            <a:noFill/>
          </a:ln>
          <a:effectLst>
            <a:softEdge rad="112500"/>
          </a:effectLst>
        </p:spPr>
      </p:pic>
      <p:sp>
        <p:nvSpPr>
          <p:cNvPr id="6" name="TextBox 5"/>
          <p:cNvSpPr txBox="1"/>
          <p:nvPr/>
        </p:nvSpPr>
        <p:spPr>
          <a:xfrm>
            <a:off x="2675466" y="5383769"/>
            <a:ext cx="1731264" cy="738664"/>
          </a:xfrm>
          <a:prstGeom prst="rect">
            <a:avLst/>
          </a:prstGeom>
          <a:noFill/>
        </p:spPr>
        <p:txBody>
          <a:bodyPr wrap="square" rtlCol="0">
            <a:spAutoFit/>
          </a:bodyPr>
          <a:lstStyle/>
          <a:p>
            <a:pPr algn="r"/>
            <a:r>
              <a:rPr lang="en-US" sz="1050" i="1" dirty="0" smtClean="0">
                <a:solidFill>
                  <a:srgbClr val="92D050"/>
                </a:solidFill>
              </a:rPr>
              <a:t>An elastic anchored by a metal button on the lower arch and a clear button on the upper arch</a:t>
            </a:r>
            <a:endParaRPr lang="en-US" sz="1050" i="1"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spTree>
    <p:extLst>
      <p:ext uri="{BB962C8B-B14F-4D97-AF65-F5344CB8AC3E}">
        <p14:creationId xmlns:p14="http://schemas.microsoft.com/office/powerpoint/2010/main" val="4219190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000">
        <p15:prstTrans prst="peelOff"/>
      </p:transition>
    </mc:Choice>
    <mc:Fallback xmlns="">
      <p:transition xmlns:p14="http://schemas.microsoft.com/office/powerpoint/2010/main" spd="slow" advTm="1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091"/>
          </a:xfrm>
        </p:spPr>
        <p:txBody>
          <a:bodyPr/>
          <a:lstStyle/>
          <a:p>
            <a:r>
              <a:rPr lang="en-US" dirty="0" smtClean="0"/>
              <a:t>CARE AND CLEANING				</a:t>
            </a:r>
            <a:endParaRPr lang="en-US" dirty="0"/>
          </a:p>
        </p:txBody>
      </p:sp>
      <p:sp>
        <p:nvSpPr>
          <p:cNvPr id="3" name="Content Placeholder 2"/>
          <p:cNvSpPr>
            <a:spLocks noGrp="1"/>
          </p:cNvSpPr>
          <p:nvPr>
            <p:ph idx="1"/>
          </p:nvPr>
        </p:nvSpPr>
        <p:spPr>
          <a:xfrm>
            <a:off x="677334" y="1827802"/>
            <a:ext cx="8596668" cy="3880773"/>
          </a:xfrm>
        </p:spPr>
        <p:txBody>
          <a:bodyPr>
            <a:normAutofit/>
          </a:bodyPr>
          <a:lstStyle/>
          <a:p>
            <a:r>
              <a:rPr lang="en-US" sz="1600" dirty="0" smtClean="0"/>
              <a:t>Treatment with aligners does not change the way that you brush and floss. Any type of soft-bristled toothbrush will work. Electric toothbrushes work best.</a:t>
            </a:r>
          </a:p>
          <a:p>
            <a:r>
              <a:rPr lang="en-US" sz="1600" dirty="0"/>
              <a:t>Angle your toothbrush around any attachments and/or buttons you may have, making small circles along the gum line to ensure good plaque removal.</a:t>
            </a:r>
          </a:p>
          <a:p>
            <a:pPr marL="0" indent="0">
              <a:buNone/>
            </a:pPr>
            <a:endParaRPr lang="en-US" sz="1600" dirty="0" smtClean="0"/>
          </a:p>
        </p:txBody>
      </p:sp>
      <p:sp>
        <p:nvSpPr>
          <p:cNvPr id="4" name="TextBox 3"/>
          <p:cNvSpPr txBox="1"/>
          <p:nvPr/>
        </p:nvSpPr>
        <p:spPr>
          <a:xfrm>
            <a:off x="677334" y="1262866"/>
            <a:ext cx="5474084" cy="461665"/>
          </a:xfrm>
          <a:prstGeom prst="rect">
            <a:avLst/>
          </a:prstGeom>
          <a:noFill/>
        </p:spPr>
        <p:txBody>
          <a:bodyPr wrap="square" rtlCol="0">
            <a:spAutoFit/>
          </a:bodyPr>
          <a:lstStyle/>
          <a:p>
            <a:r>
              <a:rPr lang="en-US" sz="2400" dirty="0" smtClean="0"/>
              <a:t>Brushing and Flossing</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79" b="12627"/>
          <a:stretch/>
        </p:blipFill>
        <p:spPr>
          <a:xfrm>
            <a:off x="473043" y="3503520"/>
            <a:ext cx="4475475" cy="1918061"/>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342" b="21240"/>
          <a:stretch/>
        </p:blipFill>
        <p:spPr>
          <a:xfrm>
            <a:off x="5152809" y="3492489"/>
            <a:ext cx="4450124" cy="1929092"/>
          </a:xfrm>
          <a:prstGeom prst="rect">
            <a:avLst/>
          </a:prstGeom>
          <a:ln>
            <a:noFill/>
          </a:ln>
          <a:effectLst>
            <a:softEdge rad="112500"/>
          </a:effectLst>
        </p:spPr>
      </p:pic>
      <p:sp>
        <p:nvSpPr>
          <p:cNvPr id="11" name="TextBox 10"/>
          <p:cNvSpPr txBox="1"/>
          <p:nvPr/>
        </p:nvSpPr>
        <p:spPr>
          <a:xfrm>
            <a:off x="1777726" y="5469552"/>
            <a:ext cx="1866108" cy="415498"/>
          </a:xfrm>
          <a:prstGeom prst="rect">
            <a:avLst/>
          </a:prstGeom>
          <a:noFill/>
        </p:spPr>
        <p:txBody>
          <a:bodyPr wrap="square" rtlCol="0">
            <a:spAutoFit/>
          </a:bodyPr>
          <a:lstStyle/>
          <a:p>
            <a:pPr algn="ctr"/>
            <a:r>
              <a:rPr lang="en-US" sz="1050" i="1" dirty="0" smtClean="0">
                <a:solidFill>
                  <a:srgbClr val="92D050"/>
                </a:solidFill>
              </a:rPr>
              <a:t>Patient in treatment with attachments</a:t>
            </a:r>
            <a:endParaRPr lang="en-US" sz="1050" i="1" dirty="0">
              <a:solidFill>
                <a:srgbClr val="92D050"/>
              </a:solidFill>
            </a:endParaRPr>
          </a:p>
        </p:txBody>
      </p:sp>
      <p:sp>
        <p:nvSpPr>
          <p:cNvPr id="12" name="TextBox 11"/>
          <p:cNvSpPr txBox="1"/>
          <p:nvPr/>
        </p:nvSpPr>
        <p:spPr>
          <a:xfrm>
            <a:off x="6012334" y="5469552"/>
            <a:ext cx="2731074" cy="415498"/>
          </a:xfrm>
          <a:prstGeom prst="rect">
            <a:avLst/>
          </a:prstGeom>
          <a:noFill/>
        </p:spPr>
        <p:txBody>
          <a:bodyPr wrap="square" rtlCol="0">
            <a:spAutoFit/>
          </a:bodyPr>
          <a:lstStyle/>
          <a:p>
            <a:pPr algn="ctr"/>
            <a:r>
              <a:rPr lang="en-US" sz="1050" i="1" dirty="0" smtClean="0">
                <a:solidFill>
                  <a:srgbClr val="92D050"/>
                </a:solidFill>
              </a:rPr>
              <a:t>Patient in treatment with attachments and buttons</a:t>
            </a:r>
            <a:endParaRPr lang="en-US" sz="1050" i="1" dirty="0">
              <a:solidFill>
                <a:srgbClr val="92D050"/>
              </a:solidFill>
            </a:endParaRPr>
          </a:p>
        </p:txBody>
      </p:sp>
    </p:spTree>
    <p:extLst>
      <p:ext uri="{BB962C8B-B14F-4D97-AF65-F5344CB8AC3E}">
        <p14:creationId xmlns:p14="http://schemas.microsoft.com/office/powerpoint/2010/main" val="134908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000">
        <p15:prstTrans prst="pageCurlDouble"/>
      </p:transition>
    </mc:Choice>
    <mc:Fallback xmlns="">
      <p:transition xmlns:p14="http://schemas.microsoft.com/office/powerpoint/2010/main" spd="slow" advTm="1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CLEANING</a:t>
            </a:r>
            <a:endParaRPr lang="en-US" dirty="0"/>
          </a:p>
        </p:txBody>
      </p:sp>
      <p:sp>
        <p:nvSpPr>
          <p:cNvPr id="3" name="Content Placeholder 2"/>
          <p:cNvSpPr>
            <a:spLocks noGrp="1"/>
          </p:cNvSpPr>
          <p:nvPr>
            <p:ph idx="1"/>
          </p:nvPr>
        </p:nvSpPr>
        <p:spPr>
          <a:xfrm>
            <a:off x="677334" y="2077462"/>
            <a:ext cx="8596668" cy="3880773"/>
          </a:xfrm>
        </p:spPr>
        <p:txBody>
          <a:bodyPr/>
          <a:lstStyle/>
          <a:p>
            <a:r>
              <a:rPr lang="en-US" dirty="0" smtClean="0"/>
              <a:t>We recommend brushing your aligners – inside and outside – with mild dish soap and lukewarm water.</a:t>
            </a:r>
          </a:p>
          <a:p>
            <a:r>
              <a:rPr lang="en-US" dirty="0"/>
              <a:t>Aligners should be cleaned at least twice a day</a:t>
            </a:r>
            <a:r>
              <a:rPr lang="en-US" dirty="0" smtClean="0"/>
              <a:t>.</a:t>
            </a:r>
          </a:p>
          <a:p>
            <a:r>
              <a:rPr lang="en-US" b="1" dirty="0" smtClean="0"/>
              <a:t>*</a:t>
            </a:r>
            <a:r>
              <a:rPr lang="en-US" b="1" u="sng" dirty="0" smtClean="0"/>
              <a:t>DO NOT</a:t>
            </a:r>
            <a:r>
              <a:rPr lang="en-US" b="1" dirty="0" smtClean="0"/>
              <a:t> </a:t>
            </a:r>
            <a:r>
              <a:rPr lang="en-US" dirty="0" smtClean="0"/>
              <a:t>clean your aligners in hot or boiling water</a:t>
            </a:r>
            <a:r>
              <a:rPr lang="en-US" dirty="0"/>
              <a:t> </a:t>
            </a:r>
            <a:r>
              <a:rPr lang="en-US" dirty="0" smtClean="0"/>
              <a:t>or </a:t>
            </a:r>
            <a:r>
              <a:rPr lang="en-US" dirty="0"/>
              <a:t>t</a:t>
            </a:r>
            <a:r>
              <a:rPr lang="en-US" dirty="0" smtClean="0"/>
              <a:t>hey will become distorted and won’t fit properly!</a:t>
            </a:r>
          </a:p>
          <a:p>
            <a:pPr marL="0" indent="0">
              <a:buNone/>
            </a:pPr>
            <a:endParaRPr lang="en-US" dirty="0"/>
          </a:p>
        </p:txBody>
      </p:sp>
      <p:sp>
        <p:nvSpPr>
          <p:cNvPr id="4" name="TextBox 3"/>
          <p:cNvSpPr txBox="1"/>
          <p:nvPr/>
        </p:nvSpPr>
        <p:spPr>
          <a:xfrm>
            <a:off x="677334" y="1473200"/>
            <a:ext cx="4445384" cy="457200"/>
          </a:xfrm>
          <a:prstGeom prst="rect">
            <a:avLst/>
          </a:prstGeom>
          <a:noFill/>
        </p:spPr>
        <p:txBody>
          <a:bodyPr wrap="square" rtlCol="0">
            <a:spAutoFit/>
          </a:bodyPr>
          <a:lstStyle/>
          <a:p>
            <a:r>
              <a:rPr lang="en-US" sz="2400" dirty="0" smtClean="0"/>
              <a:t>Cleaning Your Aligners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437" y="109728"/>
            <a:ext cx="474475" cy="474610"/>
          </a:xfrm>
          <a:prstGeom prst="rect">
            <a:avLst/>
          </a:prstGeom>
        </p:spPr>
      </p:pic>
      <p:pic>
        <p:nvPicPr>
          <p:cNvPr id="6" name="Picture 5"/>
          <p:cNvPicPr>
            <a:picLocks noChangeAspect="1"/>
          </p:cNvPicPr>
          <p:nvPr/>
        </p:nvPicPr>
        <p:blipFill>
          <a:blip r:embed="rId3"/>
          <a:stretch>
            <a:fillRect/>
          </a:stretch>
        </p:blipFill>
        <p:spPr>
          <a:xfrm>
            <a:off x="4886968" y="3750234"/>
            <a:ext cx="2539972" cy="2870315"/>
          </a:xfrm>
          <a:prstGeom prst="rect">
            <a:avLst/>
          </a:prstGeom>
          <a:ln>
            <a:noFill/>
          </a:ln>
          <a:effectLst>
            <a:softEdge rad="112500"/>
          </a:effectLst>
        </p:spPr>
      </p:pic>
      <p:sp>
        <p:nvSpPr>
          <p:cNvPr id="7" name="Rectangle 6"/>
          <p:cNvSpPr/>
          <p:nvPr/>
        </p:nvSpPr>
        <p:spPr>
          <a:xfrm>
            <a:off x="7356693" y="5912663"/>
            <a:ext cx="1101508" cy="707886"/>
          </a:xfrm>
          <a:prstGeom prst="rect">
            <a:avLst/>
          </a:prstGeom>
        </p:spPr>
        <p:txBody>
          <a:bodyPr wrap="square">
            <a:spAutoFit/>
          </a:bodyPr>
          <a:lstStyle/>
          <a:p>
            <a:pPr lvl="0"/>
            <a:r>
              <a:rPr lang="en-US" sz="1000" i="1" dirty="0">
                <a:solidFill>
                  <a:srgbClr val="92D050"/>
                </a:solidFill>
              </a:rPr>
              <a:t>Cleansing with mild soap and lukewarm water</a:t>
            </a:r>
          </a:p>
        </p:txBody>
      </p:sp>
    </p:spTree>
    <p:extLst>
      <p:ext uri="{BB962C8B-B14F-4D97-AF65-F5344CB8AC3E}">
        <p14:creationId xmlns:p14="http://schemas.microsoft.com/office/powerpoint/2010/main" val="640642138"/>
      </p:ext>
    </p:extLst>
  </p:cSld>
  <p:clrMapOvr>
    <a:masterClrMapping/>
  </p:clrMapOvr>
  <mc:AlternateContent xmlns:mc="http://schemas.openxmlformats.org/markup-compatibility/2006" xmlns:p14="http://schemas.microsoft.com/office/powerpoint/2010/main">
    <mc:Choice Requires="p14">
      <p:transition spd="slow" p14:dur="1300" advTm="14000">
        <p14:pan dir="u"/>
      </p:transition>
    </mc:Choice>
    <mc:Fallback xmlns="">
      <p:transition spd="slow" advTm="14000">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Custom 4">
      <a:dk1>
        <a:sysClr val="windowText" lastClr="000000"/>
      </a:dk1>
      <a:lt1>
        <a:sysClr val="window" lastClr="FFFFFF"/>
      </a:lt1>
      <a:dk2>
        <a:srgbClr val="251E52"/>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1123</TotalTime>
  <Words>1596</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Trebuchet MS</vt:lpstr>
      <vt:lpstr>Wingdings</vt:lpstr>
      <vt:lpstr>Wingdings 3</vt:lpstr>
      <vt:lpstr>Facet</vt:lpstr>
      <vt:lpstr>PowerPoint Presentation</vt:lpstr>
      <vt:lpstr>GETTING TO KNOW YOUR ALIGNERS</vt:lpstr>
      <vt:lpstr>WEARING YOUR ALIGNERS </vt:lpstr>
      <vt:lpstr>WEARING YOUR ALIGNERS</vt:lpstr>
      <vt:lpstr>WEARING YOUR ALIGNERS</vt:lpstr>
      <vt:lpstr>SEATING YOUR ALIGNERS</vt:lpstr>
      <vt:lpstr>ELASTICS/RUBBERBAND COMPLIANCE</vt:lpstr>
      <vt:lpstr>CARE AND CLEANING    </vt:lpstr>
      <vt:lpstr>CARE AND CLEANING</vt:lpstr>
      <vt:lpstr>PRACTICING GOOD ORAL HYGIENE</vt:lpstr>
      <vt:lpstr>PRACTICING GOOD ORAL HYGIENE</vt:lpstr>
      <vt:lpstr>CARE AND CLEANING</vt:lpstr>
      <vt:lpstr>CARE AND CLEANING</vt:lpstr>
      <vt:lpstr>CARE AND CLEANING</vt:lpstr>
      <vt:lpstr>SOLUTIONS FOR SORENESS AND/OR DISCOMFORT</vt:lpstr>
      <vt:lpstr>SOLUTIONS FOR SORENESS AND/OR DISCOMFORT</vt:lpstr>
      <vt:lpstr>SOLUTIONS FOR SORENESS AND/OR DISCOMFORT</vt:lpstr>
      <vt:lpstr>PROBLEMS AND AT-HOME SOLUTIONS</vt:lpstr>
      <vt:lpstr>PROBLEMS AND AT-HOME SOLUTIONS</vt:lpstr>
      <vt:lpstr>EXTRA CARE VISITS</vt:lpstr>
      <vt:lpstr>EMERGENCIES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Wheeler</dc:creator>
  <cp:lastModifiedBy>Tiara Wheeler</cp:lastModifiedBy>
  <cp:revision>80</cp:revision>
  <dcterms:created xsi:type="dcterms:W3CDTF">2021-08-10T20:18:20Z</dcterms:created>
  <dcterms:modified xsi:type="dcterms:W3CDTF">2022-12-19T17:06:29Z</dcterms:modified>
</cp:coreProperties>
</file>