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8" r:id="rId3"/>
    <p:sldId id="271" r:id="rId4"/>
    <p:sldId id="262" r:id="rId5"/>
    <p:sldId id="260" r:id="rId6"/>
    <p:sldId id="259" r:id="rId7"/>
    <p:sldId id="261" r:id="rId8"/>
    <p:sldId id="268" r:id="rId9"/>
    <p:sldId id="270" r:id="rId10"/>
    <p:sldId id="269" r:id="rId11"/>
    <p:sldId id="266" r:id="rId12"/>
    <p:sldId id="267"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63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33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754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943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674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32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2815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170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0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165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1072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162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25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77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3523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12/19/2022</a:t>
            </a:fld>
            <a:endParaRPr lang="en-US" dirty="0"/>
          </a:p>
        </p:txBody>
      </p:sp>
    </p:spTree>
    <p:extLst>
      <p:ext uri="{BB962C8B-B14F-4D97-AF65-F5344CB8AC3E}">
        <p14:creationId xmlns:p14="http://schemas.microsoft.com/office/powerpoint/2010/main" val="269727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9026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6607" y="4668894"/>
            <a:ext cx="7766936" cy="1497664"/>
          </a:xfrm>
        </p:spPr>
        <p:txBody>
          <a:bodyPr/>
          <a:lstStyle/>
          <a:p>
            <a:pPr algn="ctr"/>
            <a:r>
              <a:rPr lang="en-US" sz="4800" dirty="0" smtClean="0">
                <a:solidFill>
                  <a:srgbClr val="92D050"/>
                </a:solidFill>
              </a:rPr>
              <a:t>Congratulations on Completing Your Orthodontic Treatment!</a:t>
            </a:r>
            <a:endParaRPr lang="en-US" sz="4800" dirty="0">
              <a:solidFill>
                <a:srgbClr val="92D050"/>
              </a:solidFill>
            </a:endParaRPr>
          </a:p>
        </p:txBody>
      </p:sp>
      <p:pic>
        <p:nvPicPr>
          <p:cNvPr id="3" name="Picture 2"/>
          <p:cNvPicPr>
            <a:picLocks noChangeAspect="1"/>
          </p:cNvPicPr>
          <p:nvPr/>
        </p:nvPicPr>
        <p:blipFill rotWithShape="1">
          <a:blip r:embed="rId2"/>
          <a:srcRect t="2698" b="3539"/>
          <a:stretch/>
        </p:blipFill>
        <p:spPr>
          <a:xfrm>
            <a:off x="1057001" y="632846"/>
            <a:ext cx="8026148" cy="3116194"/>
          </a:xfrm>
          <a:prstGeom prst="rect">
            <a:avLst/>
          </a:prstGeom>
        </p:spPr>
      </p:pic>
    </p:spTree>
    <p:extLst>
      <p:ext uri="{BB962C8B-B14F-4D97-AF65-F5344CB8AC3E}">
        <p14:creationId xmlns:p14="http://schemas.microsoft.com/office/powerpoint/2010/main" val="666763272"/>
      </p:ext>
    </p:extLst>
  </p:cSld>
  <p:clrMapOvr>
    <a:masterClrMapping/>
  </p:clrMapOvr>
  <p:transition spd="slow" advTm="7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TO EXPECT NOW</a:t>
            </a:r>
            <a:endParaRPr lang="en-US" dirty="0"/>
          </a:p>
        </p:txBody>
      </p:sp>
      <p:sp>
        <p:nvSpPr>
          <p:cNvPr id="6" name="Content Placeholder 5"/>
          <p:cNvSpPr>
            <a:spLocks noGrp="1"/>
          </p:cNvSpPr>
          <p:nvPr>
            <p:ph idx="1"/>
          </p:nvPr>
        </p:nvSpPr>
        <p:spPr>
          <a:xfrm>
            <a:off x="677334" y="1734561"/>
            <a:ext cx="8596668" cy="3880773"/>
          </a:xfrm>
        </p:spPr>
        <p:txBody>
          <a:bodyPr/>
          <a:lstStyle/>
          <a:p>
            <a:r>
              <a:rPr lang="en-US" dirty="0" smtClean="0">
                <a:solidFill>
                  <a:schemeClr val="accent1"/>
                </a:solidFill>
              </a:rPr>
              <a:t>For all future appointments, please bring your removable retainers with you.</a:t>
            </a:r>
          </a:p>
          <a:p>
            <a:r>
              <a:rPr lang="en-US" dirty="0" smtClean="0">
                <a:solidFill>
                  <a:schemeClr val="accent1"/>
                </a:solidFill>
              </a:rPr>
              <a:t>Permanent fixed retainers are guaranteed for 12 months and are repaired at </a:t>
            </a:r>
            <a:r>
              <a:rPr lang="en-US" i="1" dirty="0" smtClean="0">
                <a:solidFill>
                  <a:schemeClr val="accent1"/>
                </a:solidFill>
              </a:rPr>
              <a:t>no</a:t>
            </a:r>
            <a:r>
              <a:rPr lang="en-US" dirty="0" smtClean="0">
                <a:solidFill>
                  <a:schemeClr val="accent1"/>
                </a:solidFill>
              </a:rPr>
              <a:t> charge during this </a:t>
            </a:r>
            <a:r>
              <a:rPr lang="en-US" dirty="0" smtClean="0">
                <a:solidFill>
                  <a:schemeClr val="accent1"/>
                </a:solidFill>
              </a:rPr>
              <a:t>12 month period. </a:t>
            </a:r>
            <a:endParaRPr lang="en-US" dirty="0" smtClean="0">
              <a:solidFill>
                <a:schemeClr val="accent1"/>
              </a:solidFill>
            </a:endParaRPr>
          </a:p>
          <a:p>
            <a:r>
              <a:rPr lang="en-US" dirty="0" smtClean="0">
                <a:solidFill>
                  <a:schemeClr val="accent1"/>
                </a:solidFill>
              </a:rPr>
              <a:t>After </a:t>
            </a:r>
            <a:r>
              <a:rPr lang="en-US" b="1" i="1" u="sng" dirty="0" smtClean="0">
                <a:solidFill>
                  <a:schemeClr val="accent1"/>
                </a:solidFill>
              </a:rPr>
              <a:t>one year</a:t>
            </a:r>
            <a:r>
              <a:rPr lang="en-US" dirty="0" smtClean="0">
                <a:solidFill>
                  <a:schemeClr val="accent1"/>
                </a:solidFill>
              </a:rPr>
              <a:t>, we do have an office visit fee of </a:t>
            </a:r>
            <a:r>
              <a:rPr lang="en-US" b="1" dirty="0" smtClean="0">
                <a:solidFill>
                  <a:schemeClr val="accent1"/>
                </a:solidFill>
              </a:rPr>
              <a:t>$100</a:t>
            </a:r>
            <a:r>
              <a:rPr lang="en-US" dirty="0" smtClean="0">
                <a:solidFill>
                  <a:schemeClr val="accent1"/>
                </a:solidFill>
              </a:rPr>
              <a:t> </a:t>
            </a:r>
            <a:r>
              <a:rPr lang="en-US" dirty="0" smtClean="0">
                <a:solidFill>
                  <a:schemeClr val="accent1"/>
                </a:solidFill>
              </a:rPr>
              <a:t>for any additional appointments.</a:t>
            </a:r>
            <a:endParaRPr lang="en-US" dirty="0">
              <a:solidFill>
                <a:schemeClr val="accent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62392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9000">
        <p15:prstTrans prst="drape"/>
      </p:transition>
    </mc:Choice>
    <mc:Fallback xmlns="">
      <p:transition spd="slow" advTm="19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 FOR RETAINER COMPLIANCE</a:t>
            </a:r>
            <a:endParaRPr lang="en-US" dirty="0"/>
          </a:p>
        </p:txBody>
      </p:sp>
      <p:sp>
        <p:nvSpPr>
          <p:cNvPr id="5" name="Content Placeholder 4"/>
          <p:cNvSpPr>
            <a:spLocks noGrp="1"/>
          </p:cNvSpPr>
          <p:nvPr>
            <p:ph sz="half" idx="1"/>
          </p:nvPr>
        </p:nvSpPr>
        <p:spPr/>
        <p:txBody>
          <a:bodyPr/>
          <a:lstStyle/>
          <a:p>
            <a:r>
              <a:rPr lang="en-US" dirty="0" smtClean="0">
                <a:solidFill>
                  <a:schemeClr val="accent1"/>
                </a:solidFill>
              </a:rPr>
              <a:t>Call us immediately if your retainer is lost, damaged, or not fitting properly</a:t>
            </a:r>
          </a:p>
          <a:p>
            <a:r>
              <a:rPr lang="en-US" dirty="0" smtClean="0">
                <a:solidFill>
                  <a:schemeClr val="accent1"/>
                </a:solidFill>
              </a:rPr>
              <a:t>Call us immediately if your permanent retainer breaks</a:t>
            </a:r>
          </a:p>
          <a:p>
            <a:r>
              <a:rPr lang="en-US" dirty="0" smtClean="0">
                <a:solidFill>
                  <a:schemeClr val="accent1"/>
                </a:solidFill>
              </a:rPr>
              <a:t>Remove your retainer while eating</a:t>
            </a:r>
          </a:p>
          <a:p>
            <a:r>
              <a:rPr lang="en-US" dirty="0" smtClean="0">
                <a:solidFill>
                  <a:schemeClr val="accent1"/>
                </a:solidFill>
              </a:rPr>
              <a:t>Wear your retainer as instructed so your teeth don’t shift</a:t>
            </a:r>
          </a:p>
          <a:p>
            <a:r>
              <a:rPr lang="en-US" dirty="0" smtClean="0">
                <a:solidFill>
                  <a:schemeClr val="accent1"/>
                </a:solidFill>
              </a:rPr>
              <a:t>Continue to visit your general dentist on a regular basis</a:t>
            </a:r>
          </a:p>
        </p:txBody>
      </p:sp>
      <p:sp>
        <p:nvSpPr>
          <p:cNvPr id="6" name="Content Placeholder 5"/>
          <p:cNvSpPr>
            <a:spLocks noGrp="1"/>
          </p:cNvSpPr>
          <p:nvPr>
            <p:ph sz="half" idx="2"/>
          </p:nvPr>
        </p:nvSpPr>
        <p:spPr/>
        <p:txBody>
          <a:bodyPr/>
          <a:lstStyle/>
          <a:p>
            <a:r>
              <a:rPr lang="en-US" dirty="0" smtClean="0">
                <a:solidFill>
                  <a:schemeClr val="accent1"/>
                </a:solidFill>
              </a:rPr>
              <a:t>Wrap your retainer in a napkin while eating</a:t>
            </a:r>
          </a:p>
          <a:p>
            <a:r>
              <a:rPr lang="en-US" dirty="0" smtClean="0">
                <a:solidFill>
                  <a:schemeClr val="accent1"/>
                </a:solidFill>
              </a:rPr>
              <a:t>Put your retainer in your shirt or pants pocket</a:t>
            </a:r>
          </a:p>
          <a:p>
            <a:r>
              <a:rPr lang="en-US" dirty="0" smtClean="0">
                <a:solidFill>
                  <a:schemeClr val="accent1"/>
                </a:solidFill>
              </a:rPr>
              <a:t>Leave your retainer near heat, including sunlight, heaters, in a hot car, etc.</a:t>
            </a:r>
          </a:p>
          <a:p>
            <a:r>
              <a:rPr lang="en-US" dirty="0" smtClean="0">
                <a:solidFill>
                  <a:schemeClr val="accent1"/>
                </a:solidFill>
              </a:rPr>
              <a:t>Boil, microwave, or clean your retainer with extremely hot water</a:t>
            </a:r>
          </a:p>
          <a:p>
            <a:r>
              <a:rPr lang="en-US" dirty="0" smtClean="0">
                <a:solidFill>
                  <a:schemeClr val="accent1"/>
                </a:solidFill>
              </a:rPr>
              <a:t>Leave your retainer out of its case</a:t>
            </a:r>
            <a:endParaRPr lang="en-US" dirty="0">
              <a:solidFill>
                <a:schemeClr val="accent1"/>
              </a:solidFill>
            </a:endParaRPr>
          </a:p>
        </p:txBody>
      </p:sp>
      <p:sp>
        <p:nvSpPr>
          <p:cNvPr id="7" name="TextBox 6"/>
          <p:cNvSpPr txBox="1"/>
          <p:nvPr/>
        </p:nvSpPr>
        <p:spPr>
          <a:xfrm>
            <a:off x="677334" y="1655805"/>
            <a:ext cx="2230623" cy="461665"/>
          </a:xfrm>
          <a:prstGeom prst="rect">
            <a:avLst/>
          </a:prstGeom>
          <a:noFill/>
        </p:spPr>
        <p:txBody>
          <a:bodyPr wrap="square" rtlCol="0">
            <a:spAutoFit/>
          </a:bodyPr>
          <a:lstStyle/>
          <a:p>
            <a:r>
              <a:rPr lang="en-US" sz="2400" u="sng" dirty="0" smtClean="0"/>
              <a:t>DO</a:t>
            </a:r>
            <a:r>
              <a:rPr lang="en-US" sz="2400" dirty="0" smtClean="0"/>
              <a:t> </a:t>
            </a:r>
            <a:r>
              <a:rPr lang="en-US" sz="2400" dirty="0" smtClean="0">
                <a:sym typeface="Wingdings" panose="05000000000000000000" pitchFamily="2" charset="2"/>
              </a:rPr>
              <a:t> </a:t>
            </a:r>
            <a:endParaRPr lang="en-US" sz="2400" dirty="0"/>
          </a:p>
        </p:txBody>
      </p:sp>
      <p:sp>
        <p:nvSpPr>
          <p:cNvPr id="8" name="TextBox 7"/>
          <p:cNvSpPr txBox="1"/>
          <p:nvPr/>
        </p:nvSpPr>
        <p:spPr>
          <a:xfrm>
            <a:off x="5263978" y="1655805"/>
            <a:ext cx="1416606" cy="461665"/>
          </a:xfrm>
          <a:prstGeom prst="rect">
            <a:avLst/>
          </a:prstGeom>
          <a:noFill/>
        </p:spPr>
        <p:txBody>
          <a:bodyPr wrap="none" rtlCol="0">
            <a:spAutoFit/>
          </a:bodyPr>
          <a:lstStyle/>
          <a:p>
            <a:r>
              <a:rPr lang="en-US" sz="2400" u="sng" dirty="0" smtClean="0"/>
              <a:t>DON’T</a:t>
            </a:r>
            <a:r>
              <a:rPr lang="en-US" sz="2400" dirty="0" smtClean="0"/>
              <a:t> </a:t>
            </a:r>
            <a:r>
              <a:rPr lang="en-US" sz="2400" dirty="0" smtClean="0">
                <a:sym typeface="Wingdings" panose="05000000000000000000" pitchFamily="2" charset="2"/>
              </a:rPr>
              <a:t></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1385985764"/>
      </p:ext>
    </p:extLst>
  </p:cSld>
  <p:clrMapOvr>
    <a:masterClrMapping/>
  </p:clrMapOvr>
  <mc:AlternateContent xmlns:mc="http://schemas.openxmlformats.org/markup-compatibility/2006" xmlns:p14="http://schemas.microsoft.com/office/powerpoint/2010/main">
    <mc:Choice Requires="p14">
      <p:transition spd="slow" p14:dur="800" advTm="28000">
        <p14:flythrough/>
      </p:transition>
    </mc:Choice>
    <mc:Fallback xmlns="">
      <p:transition spd="slow" advTm="2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342" y="2067791"/>
            <a:ext cx="7766936" cy="4364774"/>
          </a:xfrm>
        </p:spPr>
        <p:txBody>
          <a:bodyPr/>
          <a:lstStyle/>
          <a:p>
            <a:pPr algn="ctr"/>
            <a:r>
              <a:rPr lang="en-US" sz="3800" i="1" dirty="0" smtClean="0">
                <a:solidFill>
                  <a:srgbClr val="92D050"/>
                </a:solidFill>
              </a:rPr>
              <a:t>ORTHODONTIC TREATMENT IS A </a:t>
            </a:r>
            <a:r>
              <a:rPr lang="en-US" sz="3800" b="1" i="1" u="sng" dirty="0" smtClean="0">
                <a:solidFill>
                  <a:srgbClr val="92D050"/>
                </a:solidFill>
              </a:rPr>
              <a:t>LIFETIME COMMITMENT</a:t>
            </a:r>
            <a:r>
              <a:rPr lang="en-US" sz="3800" i="1" dirty="0" smtClean="0">
                <a:solidFill>
                  <a:srgbClr val="92D050"/>
                </a:solidFill>
              </a:rPr>
              <a:t>! ONLY </a:t>
            </a:r>
            <a:r>
              <a:rPr lang="en-US" sz="3800" b="1" i="1" u="sng" dirty="0" smtClean="0">
                <a:solidFill>
                  <a:srgbClr val="92D050"/>
                </a:solidFill>
              </a:rPr>
              <a:t>YOU</a:t>
            </a:r>
            <a:r>
              <a:rPr lang="en-US" sz="3800" i="1" dirty="0" smtClean="0">
                <a:solidFill>
                  <a:srgbClr val="92D050"/>
                </a:solidFill>
              </a:rPr>
              <a:t> CAN KEEP YOUR TEETH STRAIGHT FROM THIS POINT ON BY WEARING YOUR REMOVABLE RETAINERS! </a:t>
            </a:r>
            <a:br>
              <a:rPr lang="en-US" sz="3800" i="1" dirty="0" smtClean="0">
                <a:solidFill>
                  <a:srgbClr val="92D050"/>
                </a:solidFill>
              </a:rPr>
            </a:br>
            <a:r>
              <a:rPr lang="en-US" sz="3800" i="1" dirty="0" smtClean="0">
                <a:solidFill>
                  <a:srgbClr val="92D050"/>
                </a:solidFill>
              </a:rPr>
              <a:t/>
            </a:r>
            <a:br>
              <a:rPr lang="en-US" sz="3800" i="1" dirty="0" smtClean="0">
                <a:solidFill>
                  <a:srgbClr val="92D050"/>
                </a:solidFill>
              </a:rPr>
            </a:br>
            <a:r>
              <a:rPr lang="en-US" sz="3800" i="1" dirty="0" smtClean="0">
                <a:solidFill>
                  <a:srgbClr val="92D050"/>
                </a:solidFill>
              </a:rPr>
              <a:t/>
            </a:r>
            <a:br>
              <a:rPr lang="en-US" sz="3800" i="1" dirty="0" smtClean="0">
                <a:solidFill>
                  <a:srgbClr val="92D050"/>
                </a:solidFill>
              </a:rPr>
            </a:br>
            <a:r>
              <a:rPr lang="en-US" sz="3800" i="1" dirty="0" smtClean="0">
                <a:solidFill>
                  <a:srgbClr val="92D050"/>
                </a:solidFill>
              </a:rPr>
              <a:t>RETAINERS + YOU = A </a:t>
            </a:r>
            <a:r>
              <a:rPr lang="en-US" sz="3800" b="1" i="1" dirty="0" smtClean="0">
                <a:solidFill>
                  <a:srgbClr val="92D050"/>
                </a:solidFill>
              </a:rPr>
              <a:t>GUARANTEED</a:t>
            </a:r>
            <a:r>
              <a:rPr lang="en-US" sz="3800" i="1" dirty="0" smtClean="0">
                <a:solidFill>
                  <a:srgbClr val="92D050"/>
                </a:solidFill>
              </a:rPr>
              <a:t> INVESTMENT</a:t>
            </a:r>
            <a:endParaRPr lang="en-US" sz="3800" i="1" dirty="0">
              <a:solidFill>
                <a:srgbClr val="92D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565" y="4250178"/>
            <a:ext cx="810490" cy="810490"/>
          </a:xfrm>
          <a:prstGeom prst="rect">
            <a:avLst/>
          </a:prstGeom>
        </p:spPr>
      </p:pic>
    </p:spTree>
    <p:extLst>
      <p:ext uri="{BB962C8B-B14F-4D97-AF65-F5344CB8AC3E}">
        <p14:creationId xmlns:p14="http://schemas.microsoft.com/office/powerpoint/2010/main" val="2002261838"/>
      </p:ext>
    </p:extLst>
  </p:cSld>
  <p:clrMapOvr>
    <a:masterClrMapping/>
  </p:clrMapOvr>
  <p:transition spd="slow" advTm="16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468" y="188283"/>
            <a:ext cx="6248400" cy="1618488"/>
          </a:xfrm>
          <a:prstGeom prst="rect">
            <a:avLst/>
          </a:prstGeom>
        </p:spPr>
      </p:pic>
      <p:sp>
        <p:nvSpPr>
          <p:cNvPr id="6" name="Rectangle 5"/>
          <p:cNvSpPr/>
          <p:nvPr/>
        </p:nvSpPr>
        <p:spPr>
          <a:xfrm>
            <a:off x="2003868" y="1806771"/>
            <a:ext cx="6096000" cy="3865161"/>
          </a:xfrm>
          <a:prstGeom prst="rect">
            <a:avLst/>
          </a:prstGeom>
        </p:spPr>
        <p:txBody>
          <a:bodyPr>
            <a:spAutoFit/>
          </a:bodyPr>
          <a:lstStyle/>
          <a:p>
            <a:pPr marL="0" marR="0" lvl="0" indent="0" algn="ctr" defTabSz="914400" eaLnBrk="1" fontAlgn="auto" latinLnBrk="0" hangingPunct="1">
              <a:lnSpc>
                <a:spcPct val="150000"/>
              </a:lnSpc>
              <a:spcBef>
                <a:spcPts val="1000"/>
              </a:spcBef>
              <a:spcAft>
                <a:spcPts val="0"/>
              </a:spcAft>
              <a:buClr>
                <a:srgbClr val="90C226"/>
              </a:buClr>
              <a:buSzPct val="80000"/>
              <a:buFontTx/>
              <a:buNone/>
              <a:tabLst/>
              <a:defRPr/>
            </a:pPr>
            <a:endParaRPr kumimoji="0" lang="en-US" sz="1700" b="0" i="0" u="none" strike="noStrike" kern="0" cap="none" spc="0" normalizeH="0" baseline="0" noProof="0" dirty="0" smtClean="0">
              <a:ln>
                <a:noFill/>
              </a:ln>
              <a:solidFill>
                <a:srgbClr val="92D050"/>
              </a:solidFill>
              <a:effectLst/>
              <a:uLnTx/>
              <a:uFillTx/>
            </a:endParaRPr>
          </a:p>
          <a:p>
            <a:pPr marL="0" marR="0" lvl="0" indent="0" algn="ctr" defTabSz="914400" eaLnBrk="1" fontAlgn="auto" latinLnBrk="0" hangingPunct="1">
              <a:lnSpc>
                <a:spcPct val="150000"/>
              </a:lnSpc>
              <a:spcBef>
                <a:spcPts val="1000"/>
              </a:spcBef>
              <a:spcAft>
                <a:spcPts val="0"/>
              </a:spcAft>
              <a:buClr>
                <a:srgbClr val="90C226"/>
              </a:buClr>
              <a:buSzPct val="80000"/>
              <a:buFontTx/>
              <a:buNone/>
              <a:tabLst/>
              <a:defRPr/>
            </a:pPr>
            <a:r>
              <a:rPr kumimoji="0" lang="en-US" sz="1700" b="0" i="0" u="none" strike="noStrike" kern="0" cap="none" spc="0" normalizeH="0" baseline="0" noProof="0" dirty="0" smtClean="0">
                <a:ln>
                  <a:noFill/>
                </a:ln>
                <a:solidFill>
                  <a:srgbClr val="92D050"/>
                </a:solidFill>
                <a:effectLst/>
                <a:uLnTx/>
                <a:uFillTx/>
              </a:rPr>
              <a:t>HOW </a:t>
            </a:r>
            <a:r>
              <a:rPr kumimoji="0" lang="en-US" sz="1700" b="0" i="0" u="none" strike="noStrike" kern="0" cap="none" spc="0" normalizeH="0" baseline="0" noProof="0" dirty="0" smtClean="0">
                <a:ln>
                  <a:noFill/>
                </a:ln>
                <a:solidFill>
                  <a:srgbClr val="92D050"/>
                </a:solidFill>
                <a:effectLst/>
                <a:uLnTx/>
                <a:uFillTx/>
              </a:rPr>
              <a:t>TO CONTACT US</a:t>
            </a:r>
            <a:r>
              <a:rPr kumimoji="0" lang="en-US" sz="1700" b="0" i="0" u="none" strike="noStrike" kern="0" cap="none" spc="0" normalizeH="0" baseline="0" noProof="0" dirty="0" smtClean="0">
                <a:ln>
                  <a:noFill/>
                </a:ln>
                <a:solidFill>
                  <a:srgbClr val="92D050"/>
                </a:solidFill>
                <a:effectLst/>
                <a:uLnTx/>
                <a:uFillTx/>
              </a:rPr>
              <a:t>:</a:t>
            </a:r>
          </a:p>
          <a:p>
            <a:pPr marL="0" marR="0" lvl="0" indent="0" algn="ctr" defTabSz="914400" eaLnBrk="1" fontAlgn="auto" latinLnBrk="0" hangingPunct="1">
              <a:lnSpc>
                <a:spcPct val="150000"/>
              </a:lnSpc>
              <a:spcBef>
                <a:spcPts val="1000"/>
              </a:spcBef>
              <a:spcAft>
                <a:spcPts val="0"/>
              </a:spcAft>
              <a:buClr>
                <a:srgbClr val="90C226"/>
              </a:buClr>
              <a:buSzPct val="80000"/>
              <a:buFontTx/>
              <a:buNone/>
              <a:tabLst/>
              <a:defRPr/>
            </a:pPr>
            <a:endParaRPr kumimoji="0" lang="en-US" sz="1700" b="0" i="0" u="none" strike="noStrike" kern="0" cap="none" spc="0" normalizeH="0" baseline="0" noProof="0" dirty="0" smtClean="0">
              <a:ln>
                <a:noFill/>
              </a:ln>
              <a:solidFill>
                <a:srgbClr val="92D050"/>
              </a:solidFill>
              <a:effectLst/>
              <a:uLnTx/>
              <a:uFillTx/>
            </a:endParaRP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r>
              <a:rPr kumimoji="0" lang="en-US" sz="1700" b="0" i="0" u="none" strike="noStrike" kern="0" cap="none" spc="0" normalizeH="0" baseline="0" noProof="0" dirty="0" smtClean="0">
                <a:ln>
                  <a:noFill/>
                </a:ln>
                <a:solidFill>
                  <a:srgbClr val="002060"/>
                </a:solidFill>
                <a:effectLst/>
                <a:uLnTx/>
                <a:uFillTx/>
              </a:rPr>
              <a:t>WATERFORD</a:t>
            </a: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r>
              <a:rPr kumimoji="0" lang="en-US" sz="1700" b="0" i="0" u="none" strike="noStrike" kern="0" cap="none" spc="0" normalizeH="0" baseline="0" noProof="0" dirty="0" smtClean="0">
                <a:ln>
                  <a:noFill/>
                </a:ln>
                <a:solidFill>
                  <a:srgbClr val="92D050"/>
                </a:solidFill>
                <a:effectLst/>
                <a:uLnTx/>
                <a:uFillTx/>
              </a:rPr>
              <a:t>860.443.1827</a:t>
            </a: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endParaRPr kumimoji="0" lang="en-US" sz="1700" b="0" i="0" u="none" strike="noStrike" kern="0" cap="none" spc="0" normalizeH="0" baseline="0" noProof="0" dirty="0" smtClean="0">
              <a:ln>
                <a:noFill/>
              </a:ln>
              <a:solidFill>
                <a:srgbClr val="92D050"/>
              </a:solidFill>
              <a:effectLst/>
              <a:uLnTx/>
              <a:uFillTx/>
            </a:endParaRP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r>
              <a:rPr kumimoji="0" lang="en-US" sz="1700" b="0" i="0" u="none" strike="noStrike" kern="0" cap="none" spc="0" normalizeH="0" baseline="0" noProof="0" dirty="0" smtClean="0">
                <a:ln>
                  <a:noFill/>
                </a:ln>
                <a:solidFill>
                  <a:srgbClr val="002060"/>
                </a:solidFill>
                <a:effectLst/>
                <a:uLnTx/>
                <a:uFillTx/>
              </a:rPr>
              <a:t>NORWICH</a:t>
            </a: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r>
              <a:rPr kumimoji="0" lang="en-US" sz="1700" b="0" i="0" u="none" strike="noStrike" kern="0" cap="none" spc="0" normalizeH="0" baseline="0" noProof="0" dirty="0" smtClean="0">
                <a:ln>
                  <a:noFill/>
                </a:ln>
                <a:solidFill>
                  <a:srgbClr val="92D050"/>
                </a:solidFill>
                <a:effectLst/>
                <a:uLnTx/>
                <a:uFillTx/>
              </a:rPr>
              <a:t>860.886.7777</a:t>
            </a:r>
          </a:p>
          <a:p>
            <a:pPr marL="0" marR="0" lvl="0" indent="0" algn="ctr" defTabSz="914400" eaLnBrk="1" fontAlgn="auto" latinLnBrk="0" hangingPunct="1">
              <a:lnSpc>
                <a:spcPct val="100000"/>
              </a:lnSpc>
              <a:spcBef>
                <a:spcPts val="1000"/>
              </a:spcBef>
              <a:spcAft>
                <a:spcPts val="0"/>
              </a:spcAft>
              <a:buClr>
                <a:srgbClr val="90C226"/>
              </a:buClr>
              <a:buSzPct val="80000"/>
              <a:buFontTx/>
              <a:buNone/>
              <a:tabLst/>
              <a:defRPr/>
            </a:pPr>
            <a:endParaRPr kumimoji="0" lang="en-US" sz="1700" b="0" i="0" u="none" strike="noStrike" kern="0" cap="none" spc="0" normalizeH="0" baseline="0" noProof="0" dirty="0" smtClean="0">
              <a:ln>
                <a:noFill/>
              </a:ln>
              <a:solidFill>
                <a:srgbClr val="92D050"/>
              </a:solidFill>
              <a:effectLst/>
              <a:uLnTx/>
              <a:uFillTx/>
            </a:endParaRPr>
          </a:p>
        </p:txBody>
      </p:sp>
    </p:spTree>
    <p:extLst>
      <p:ext uri="{BB962C8B-B14F-4D97-AF65-F5344CB8AC3E}">
        <p14:creationId xmlns:p14="http://schemas.microsoft.com/office/powerpoint/2010/main" val="3376464967"/>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3118"/>
            <a:ext cx="8596668" cy="1320800"/>
          </a:xfrm>
        </p:spPr>
        <p:txBody>
          <a:bodyPr/>
          <a:lstStyle/>
          <a:p>
            <a:r>
              <a:rPr lang="en-US" dirty="0" smtClean="0"/>
              <a:t>RETENTION IS FOR LIFE!</a:t>
            </a:r>
            <a:endParaRPr lang="en-US" dirty="0"/>
          </a:p>
        </p:txBody>
      </p:sp>
      <p:sp>
        <p:nvSpPr>
          <p:cNvPr id="3" name="Content Placeholder 2"/>
          <p:cNvSpPr>
            <a:spLocks noGrp="1"/>
          </p:cNvSpPr>
          <p:nvPr>
            <p:ph idx="1"/>
          </p:nvPr>
        </p:nvSpPr>
        <p:spPr>
          <a:xfrm>
            <a:off x="677334" y="1756552"/>
            <a:ext cx="8596668" cy="3880773"/>
          </a:xfrm>
        </p:spPr>
        <p:txBody>
          <a:bodyPr/>
          <a:lstStyle/>
          <a:p>
            <a:r>
              <a:rPr lang="en-US" dirty="0">
                <a:solidFill>
                  <a:schemeClr val="accent1"/>
                </a:solidFill>
              </a:rPr>
              <a:t>At the end of your appointment </a:t>
            </a:r>
            <a:r>
              <a:rPr lang="en-US" dirty="0" smtClean="0">
                <a:solidFill>
                  <a:schemeClr val="accent1"/>
                </a:solidFill>
              </a:rPr>
              <a:t>today, </a:t>
            </a:r>
            <a:r>
              <a:rPr lang="en-US" dirty="0">
                <a:solidFill>
                  <a:schemeClr val="accent1"/>
                </a:solidFill>
              </a:rPr>
              <a:t>you will have received a set of removable </a:t>
            </a:r>
            <a:r>
              <a:rPr lang="en-US" dirty="0" smtClean="0">
                <a:solidFill>
                  <a:schemeClr val="accent1"/>
                </a:solidFill>
              </a:rPr>
              <a:t>retainers. Following the retainer instructions given to you is very important to keep your smile as perfect as it is today!</a:t>
            </a:r>
          </a:p>
          <a:p>
            <a:r>
              <a:rPr lang="en-US" dirty="0" smtClean="0">
                <a:solidFill>
                  <a:schemeClr val="accent1"/>
                </a:solidFill>
              </a:rPr>
              <a:t>Your teeth have memory, so if you do not wear your retainers, then your teeth </a:t>
            </a:r>
            <a:r>
              <a:rPr lang="en-US" b="1" i="1" dirty="0" smtClean="0">
                <a:solidFill>
                  <a:srgbClr val="002060"/>
                </a:solidFill>
              </a:rPr>
              <a:t>will</a:t>
            </a:r>
            <a:r>
              <a:rPr lang="en-US" i="1" dirty="0" smtClean="0">
                <a:solidFill>
                  <a:srgbClr val="002060"/>
                </a:solidFill>
              </a:rPr>
              <a:t> </a:t>
            </a:r>
            <a:r>
              <a:rPr lang="en-US" dirty="0" smtClean="0">
                <a:solidFill>
                  <a:srgbClr val="002060"/>
                </a:solidFill>
              </a:rPr>
              <a:t>move back to the way they were before you started treatment! </a:t>
            </a: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2978095790"/>
      </p:ext>
    </p:extLst>
  </p:cSld>
  <p:clrMapOvr>
    <a:masterClrMapping/>
  </p:clrMapOvr>
  <p:transition spd="slow" advTm="1500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1175"/>
            <a:ext cx="8596668" cy="1320800"/>
          </a:xfrm>
        </p:spPr>
        <p:txBody>
          <a:bodyPr/>
          <a:lstStyle/>
          <a:p>
            <a:r>
              <a:rPr lang="en-US" dirty="0" smtClean="0"/>
              <a:t>RETAINERS</a:t>
            </a:r>
            <a:endParaRPr lang="en-US" dirty="0"/>
          </a:p>
        </p:txBody>
      </p:sp>
      <p:sp>
        <p:nvSpPr>
          <p:cNvPr id="3" name="Content Placeholder 2"/>
          <p:cNvSpPr>
            <a:spLocks noGrp="1"/>
          </p:cNvSpPr>
          <p:nvPr>
            <p:ph idx="1"/>
          </p:nvPr>
        </p:nvSpPr>
        <p:spPr>
          <a:xfrm>
            <a:off x="677334" y="1141575"/>
            <a:ext cx="8596668" cy="3880773"/>
          </a:xfrm>
        </p:spPr>
        <p:txBody>
          <a:bodyPr/>
          <a:lstStyle/>
          <a:p>
            <a:r>
              <a:rPr lang="en-US" dirty="0">
                <a:solidFill>
                  <a:schemeClr val="accent1"/>
                </a:solidFill>
              </a:rPr>
              <a:t>Retainers are a removable appliance worn </a:t>
            </a:r>
            <a:r>
              <a:rPr lang="en-US" b="1" dirty="0">
                <a:solidFill>
                  <a:schemeClr val="accent1"/>
                </a:solidFill>
              </a:rPr>
              <a:t>as prescribed</a:t>
            </a:r>
            <a:r>
              <a:rPr lang="en-US" dirty="0">
                <a:solidFill>
                  <a:schemeClr val="accent1"/>
                </a:solidFill>
              </a:rPr>
              <a:t> to hold orthodontic movement. Depending on your treatment, you received either a clear Vacuum Formed Retainer (VFR) </a:t>
            </a:r>
            <a:r>
              <a:rPr lang="en-US" b="1" i="1" dirty="0">
                <a:solidFill>
                  <a:schemeClr val="accent1"/>
                </a:solidFill>
              </a:rPr>
              <a:t>to hold alignment</a:t>
            </a:r>
            <a:r>
              <a:rPr lang="en-US" dirty="0">
                <a:solidFill>
                  <a:schemeClr val="accent1"/>
                </a:solidFill>
              </a:rPr>
              <a:t>, or an Acrylic Hawley Retainer (ACH) </a:t>
            </a:r>
            <a:r>
              <a:rPr lang="en-US" b="1" i="1" dirty="0">
                <a:solidFill>
                  <a:schemeClr val="accent1"/>
                </a:solidFill>
              </a:rPr>
              <a:t>to hold alignment and </a:t>
            </a:r>
            <a:r>
              <a:rPr lang="en-US" b="1" i="1" dirty="0" smtClean="0">
                <a:solidFill>
                  <a:schemeClr val="accent1"/>
                </a:solidFill>
              </a:rPr>
              <a:t>expansion.</a:t>
            </a:r>
            <a:endParaRPr lang="en-US" b="1" i="1"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pic>
        <p:nvPicPr>
          <p:cNvPr id="6" name="Picture 5"/>
          <p:cNvPicPr>
            <a:picLocks noChangeAspect="1"/>
          </p:cNvPicPr>
          <p:nvPr/>
        </p:nvPicPr>
        <p:blipFill>
          <a:blip r:embed="rId3"/>
          <a:stretch>
            <a:fillRect/>
          </a:stretch>
        </p:blipFill>
        <p:spPr>
          <a:xfrm>
            <a:off x="1918587" y="2809935"/>
            <a:ext cx="2426573" cy="1232722"/>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1766309" y="5487172"/>
            <a:ext cx="2731126" cy="1115111"/>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2147917" y="4052348"/>
            <a:ext cx="1967911" cy="1369608"/>
          </a:xfrm>
          <a:prstGeom prst="rect">
            <a:avLst/>
          </a:prstGeom>
          <a:ln>
            <a:noFill/>
          </a:ln>
          <a:effectLst>
            <a:softEdge rad="112500"/>
          </a:effectLst>
        </p:spPr>
      </p:pic>
      <p:sp>
        <p:nvSpPr>
          <p:cNvPr id="11" name="TextBox 10"/>
          <p:cNvSpPr txBox="1"/>
          <p:nvPr/>
        </p:nvSpPr>
        <p:spPr>
          <a:xfrm>
            <a:off x="2620641" y="2325558"/>
            <a:ext cx="1022466" cy="400110"/>
          </a:xfrm>
          <a:prstGeom prst="rect">
            <a:avLst/>
          </a:prstGeom>
          <a:noFill/>
        </p:spPr>
        <p:txBody>
          <a:bodyPr wrap="square" rtlCol="0">
            <a:spAutoFit/>
          </a:bodyPr>
          <a:lstStyle/>
          <a:p>
            <a:pPr algn="ctr"/>
            <a:r>
              <a:rPr lang="en-US" sz="2000" u="sng" dirty="0" smtClean="0"/>
              <a:t>VFR’s</a:t>
            </a:r>
            <a:endParaRPr lang="en-US" sz="2000" u="sng" dirty="0"/>
          </a:p>
        </p:txBody>
      </p:sp>
      <p:sp>
        <p:nvSpPr>
          <p:cNvPr id="15" name="TextBox 14"/>
          <p:cNvSpPr txBox="1"/>
          <p:nvPr/>
        </p:nvSpPr>
        <p:spPr>
          <a:xfrm>
            <a:off x="6441852" y="2325558"/>
            <a:ext cx="1022466" cy="400110"/>
          </a:xfrm>
          <a:prstGeom prst="rect">
            <a:avLst/>
          </a:prstGeom>
          <a:noFill/>
        </p:spPr>
        <p:txBody>
          <a:bodyPr wrap="square" rtlCol="0">
            <a:spAutoFit/>
          </a:bodyPr>
          <a:lstStyle/>
          <a:p>
            <a:pPr algn="ctr"/>
            <a:r>
              <a:rPr lang="en-US" sz="2000" u="sng" dirty="0" smtClean="0"/>
              <a:t>ACH’s</a:t>
            </a:r>
            <a:endParaRPr lang="en-US" sz="2000" u="sng" dirty="0"/>
          </a:p>
        </p:txBody>
      </p:sp>
      <p:pic>
        <p:nvPicPr>
          <p:cNvPr id="13" name="Picture 12"/>
          <p:cNvPicPr>
            <a:picLocks noChangeAspect="1"/>
          </p:cNvPicPr>
          <p:nvPr/>
        </p:nvPicPr>
        <p:blipFill>
          <a:blip r:embed="rId6"/>
          <a:stretch>
            <a:fillRect/>
          </a:stretch>
        </p:blipFill>
        <p:spPr>
          <a:xfrm>
            <a:off x="5751896" y="2819626"/>
            <a:ext cx="2402378" cy="1232722"/>
          </a:xfrm>
          <a:prstGeom prst="rect">
            <a:avLst/>
          </a:prstGeom>
        </p:spPr>
      </p:pic>
      <p:pic>
        <p:nvPicPr>
          <p:cNvPr id="16" name="Picture 15"/>
          <p:cNvPicPr>
            <a:picLocks noChangeAspect="1"/>
          </p:cNvPicPr>
          <p:nvPr/>
        </p:nvPicPr>
        <p:blipFill>
          <a:blip r:embed="rId7"/>
          <a:stretch>
            <a:fillRect/>
          </a:stretch>
        </p:blipFill>
        <p:spPr>
          <a:xfrm flipH="1">
            <a:off x="6100090" y="4052348"/>
            <a:ext cx="1705989" cy="1434824"/>
          </a:xfrm>
          <a:prstGeom prst="rect">
            <a:avLst/>
          </a:prstGeom>
          <a:ln>
            <a:noFill/>
          </a:ln>
          <a:effectLst>
            <a:softEdge rad="112500"/>
          </a:effectLst>
        </p:spPr>
      </p:pic>
      <p:pic>
        <p:nvPicPr>
          <p:cNvPr id="17" name="Picture 16"/>
          <p:cNvPicPr>
            <a:picLocks noChangeAspect="1"/>
          </p:cNvPicPr>
          <p:nvPr/>
        </p:nvPicPr>
        <p:blipFill>
          <a:blip r:embed="rId8"/>
          <a:stretch>
            <a:fillRect/>
          </a:stretch>
        </p:blipFill>
        <p:spPr>
          <a:xfrm>
            <a:off x="5532082" y="5528037"/>
            <a:ext cx="2842003" cy="1157254"/>
          </a:xfrm>
          <a:prstGeom prst="rect">
            <a:avLst/>
          </a:prstGeom>
          <a:ln>
            <a:noFill/>
          </a:ln>
          <a:effectLst>
            <a:softEdge rad="112500"/>
          </a:effectLst>
        </p:spPr>
      </p:pic>
    </p:spTree>
    <p:extLst>
      <p:ext uri="{BB962C8B-B14F-4D97-AF65-F5344CB8AC3E}">
        <p14:creationId xmlns:p14="http://schemas.microsoft.com/office/powerpoint/2010/main" val="4162007612"/>
      </p:ext>
    </p:extLst>
  </p:cSld>
  <p:clrMapOvr>
    <a:masterClrMapping/>
  </p:clrMapOvr>
  <mc:AlternateContent xmlns:mc="http://schemas.openxmlformats.org/markup-compatibility/2006" xmlns:p14="http://schemas.microsoft.com/office/powerpoint/2010/main">
    <mc:Choice Requires="p14">
      <p:transition spd="slow" p14:dur="1500" advTm="22000">
        <p:split orient="vert"/>
      </p:transition>
    </mc:Choice>
    <mc:Fallback xmlns="">
      <p:transition spd="slow" advTm="22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LINGUAL RETAINER (FLR)</a:t>
            </a:r>
            <a:endParaRPr lang="en-US" dirty="0"/>
          </a:p>
        </p:txBody>
      </p:sp>
      <p:sp>
        <p:nvSpPr>
          <p:cNvPr id="3" name="Content Placeholder 2"/>
          <p:cNvSpPr>
            <a:spLocks noGrp="1"/>
          </p:cNvSpPr>
          <p:nvPr>
            <p:ph idx="1"/>
          </p:nvPr>
        </p:nvSpPr>
        <p:spPr>
          <a:xfrm>
            <a:off x="677334" y="1387361"/>
            <a:ext cx="8596668" cy="3880773"/>
          </a:xfrm>
        </p:spPr>
        <p:txBody>
          <a:bodyPr/>
          <a:lstStyle/>
          <a:p>
            <a:r>
              <a:rPr lang="en-US" dirty="0" smtClean="0">
                <a:solidFill>
                  <a:schemeClr val="accent1"/>
                </a:solidFill>
              </a:rPr>
              <a:t>Some patients receive a fixed retainer that is bonded to the inside of the teeth.</a:t>
            </a:r>
          </a:p>
          <a:p>
            <a:r>
              <a:rPr lang="en-US" dirty="0" smtClean="0">
                <a:solidFill>
                  <a:schemeClr val="accent1"/>
                </a:solidFill>
              </a:rPr>
              <a:t>These customized wires hold the alignment of previously crowded teeth, or prevents a previous space from re-opening. </a:t>
            </a:r>
          </a:p>
          <a:p>
            <a:r>
              <a:rPr lang="en-US" dirty="0" smtClean="0">
                <a:solidFill>
                  <a:schemeClr val="accent1"/>
                </a:solidFill>
              </a:rPr>
              <a:t>The assistant will show you how to properly floss between and around your bonded retainers with threader floss. </a:t>
            </a:r>
          </a:p>
          <a:p>
            <a:r>
              <a:rPr lang="en-US" b="1" dirty="0" smtClean="0">
                <a:solidFill>
                  <a:schemeClr val="accent1"/>
                </a:solidFill>
              </a:rPr>
              <a:t>This type of retainer does </a:t>
            </a:r>
            <a:r>
              <a:rPr lang="en-US" b="1" i="1" dirty="0" smtClean="0">
                <a:solidFill>
                  <a:schemeClr val="accent1"/>
                </a:solidFill>
              </a:rPr>
              <a:t>not</a:t>
            </a:r>
            <a:r>
              <a:rPr lang="en-US" b="1" dirty="0" smtClean="0">
                <a:solidFill>
                  <a:schemeClr val="accent1"/>
                </a:solidFill>
              </a:rPr>
              <a:t> replace your removable retainer! It is worn in conjunction </a:t>
            </a:r>
            <a:r>
              <a:rPr lang="en-US" b="1" i="1" dirty="0" smtClean="0">
                <a:solidFill>
                  <a:schemeClr val="accent1"/>
                </a:solidFill>
              </a:rPr>
              <a:t>with</a:t>
            </a:r>
            <a:r>
              <a:rPr lang="en-US" b="1" dirty="0" smtClean="0">
                <a:solidFill>
                  <a:schemeClr val="accent1"/>
                </a:solidFill>
              </a:rPr>
              <a:t> a removable retainer for best results. </a:t>
            </a:r>
            <a:endParaRPr lang="en-US" b="1" dirty="0">
              <a:solidFill>
                <a:schemeClr val="accent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87" t="4191" r="4846"/>
          <a:stretch/>
        </p:blipFill>
        <p:spPr>
          <a:xfrm>
            <a:off x="4975668" y="4268818"/>
            <a:ext cx="2724062" cy="1998632"/>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548" t="8889" r="1947" b="2593"/>
          <a:stretch/>
        </p:blipFill>
        <p:spPr>
          <a:xfrm>
            <a:off x="1954835" y="4245649"/>
            <a:ext cx="2893121" cy="2021801"/>
          </a:xfrm>
          <a:prstGeom prst="rect">
            <a:avLst/>
          </a:prstGeom>
          <a:ln>
            <a:noFill/>
          </a:ln>
          <a:effectLst>
            <a:softEdge rad="112500"/>
          </a:effectLst>
        </p:spPr>
      </p:pic>
      <p:sp>
        <p:nvSpPr>
          <p:cNvPr id="6" name="TextBox 5"/>
          <p:cNvSpPr txBox="1"/>
          <p:nvPr/>
        </p:nvSpPr>
        <p:spPr>
          <a:xfrm>
            <a:off x="2274877" y="6261874"/>
            <a:ext cx="5146158" cy="261610"/>
          </a:xfrm>
          <a:prstGeom prst="rect">
            <a:avLst/>
          </a:prstGeom>
          <a:noFill/>
        </p:spPr>
        <p:txBody>
          <a:bodyPr wrap="square" rtlCol="0">
            <a:spAutoFit/>
          </a:bodyPr>
          <a:lstStyle/>
          <a:p>
            <a:pPr algn="ctr"/>
            <a:r>
              <a:rPr lang="en-US" sz="1050" i="1" dirty="0" smtClean="0"/>
              <a:t>Patient with upper and lower fixed retainers</a:t>
            </a:r>
            <a:endParaRPr lang="en-US" sz="1050" i="1" dirty="0"/>
          </a:p>
        </p:txBody>
      </p:sp>
      <p:cxnSp>
        <p:nvCxnSpPr>
          <p:cNvPr id="9" name="Straight Arrow Connector 8"/>
          <p:cNvCxnSpPr/>
          <p:nvPr/>
        </p:nvCxnSpPr>
        <p:spPr>
          <a:xfrm flipV="1">
            <a:off x="2966904" y="4617282"/>
            <a:ext cx="372589" cy="548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426136" y="5340871"/>
            <a:ext cx="308680" cy="61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3804087956"/>
      </p:ext>
    </p:extLst>
  </p:cSld>
  <p:clrMapOvr>
    <a:masterClrMapping/>
  </p:clrMapOvr>
  <mc:AlternateContent xmlns:mc="http://schemas.openxmlformats.org/markup-compatibility/2006" xmlns:p14="http://schemas.microsoft.com/office/powerpoint/2010/main">
    <mc:Choice Requires="p14">
      <p:transition spd="slow" p14:dur="1300" advTm="20000">
        <p14:pan dir="u"/>
      </p:transition>
    </mc:Choice>
    <mc:Fallback xmlns="">
      <p:transition spd="slow"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YOUR RETAINERS</a:t>
            </a:r>
          </a:p>
        </p:txBody>
      </p:sp>
      <p:sp>
        <p:nvSpPr>
          <p:cNvPr id="3" name="Content Placeholder 2"/>
          <p:cNvSpPr>
            <a:spLocks noGrp="1"/>
          </p:cNvSpPr>
          <p:nvPr>
            <p:ph idx="1"/>
          </p:nvPr>
        </p:nvSpPr>
        <p:spPr>
          <a:xfrm>
            <a:off x="677334" y="1596882"/>
            <a:ext cx="8596668" cy="3880773"/>
          </a:xfrm>
        </p:spPr>
        <p:txBody>
          <a:bodyPr/>
          <a:lstStyle/>
          <a:p>
            <a:r>
              <a:rPr lang="en-US" dirty="0" smtClean="0">
                <a:solidFill>
                  <a:schemeClr val="accent1"/>
                </a:solidFill>
              </a:rPr>
              <a:t>Your retainers will need to be cleaned daily- in the morning when you remove them and at night before you put them back in.</a:t>
            </a:r>
          </a:p>
          <a:p>
            <a:r>
              <a:rPr lang="en-US" dirty="0" smtClean="0">
                <a:solidFill>
                  <a:schemeClr val="accent1"/>
                </a:solidFill>
              </a:rPr>
              <a:t>You can use a toothbrush and toothpaste or mild dish soap (like </a:t>
            </a:r>
            <a:r>
              <a:rPr lang="en-US" i="1" dirty="0">
                <a:solidFill>
                  <a:schemeClr val="accent1"/>
                </a:solidFill>
              </a:rPr>
              <a:t>Dawn©</a:t>
            </a:r>
            <a:r>
              <a:rPr lang="en-US" dirty="0" smtClean="0">
                <a:solidFill>
                  <a:schemeClr val="accent1"/>
                </a:solidFill>
              </a:rPr>
              <a:t>) with lukewarm water to clean both the inside and outside of your retainers.</a:t>
            </a:r>
          </a:p>
          <a:p>
            <a:pPr lvl="1"/>
            <a:r>
              <a:rPr lang="en-US" dirty="0" smtClean="0">
                <a:solidFill>
                  <a:schemeClr val="accent1"/>
                </a:solidFill>
              </a:rPr>
              <a:t>You can also purchase retainer cleaning tablets if needed.</a:t>
            </a:r>
            <a:endParaRPr lang="en-US"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pic>
        <p:nvPicPr>
          <p:cNvPr id="5" name="Picture 4"/>
          <p:cNvPicPr>
            <a:picLocks noChangeAspect="1"/>
          </p:cNvPicPr>
          <p:nvPr/>
        </p:nvPicPr>
        <p:blipFill>
          <a:blip r:embed="rId3"/>
          <a:stretch>
            <a:fillRect/>
          </a:stretch>
        </p:blipFill>
        <p:spPr>
          <a:xfrm>
            <a:off x="1982901" y="3513167"/>
            <a:ext cx="2539972" cy="2870315"/>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654" b="1680"/>
          <a:stretch/>
        </p:blipFill>
        <p:spPr>
          <a:xfrm>
            <a:off x="4975668" y="3513167"/>
            <a:ext cx="2170247" cy="2870315"/>
          </a:xfrm>
          <a:prstGeom prst="rect">
            <a:avLst/>
          </a:prstGeom>
          <a:ln>
            <a:noFill/>
          </a:ln>
          <a:effectLst>
            <a:softEdge rad="112500"/>
          </a:effectLst>
        </p:spPr>
      </p:pic>
      <p:sp>
        <p:nvSpPr>
          <p:cNvPr id="7" name="TextBox 6"/>
          <p:cNvSpPr txBox="1"/>
          <p:nvPr/>
        </p:nvSpPr>
        <p:spPr>
          <a:xfrm>
            <a:off x="2244969" y="6363384"/>
            <a:ext cx="2015836" cy="400110"/>
          </a:xfrm>
          <a:prstGeom prst="rect">
            <a:avLst/>
          </a:prstGeom>
          <a:noFill/>
        </p:spPr>
        <p:txBody>
          <a:bodyPr wrap="square" rtlCol="0">
            <a:spAutoFit/>
          </a:bodyPr>
          <a:lstStyle/>
          <a:p>
            <a:pPr algn="ctr"/>
            <a:r>
              <a:rPr lang="en-US" sz="1000" i="1" dirty="0" smtClean="0"/>
              <a:t>Cleansing with mild soap and lukewarm water</a:t>
            </a:r>
            <a:endParaRPr lang="en-US" sz="1000" i="1" dirty="0"/>
          </a:p>
        </p:txBody>
      </p:sp>
      <p:sp>
        <p:nvSpPr>
          <p:cNvPr id="8" name="TextBox 7"/>
          <p:cNvSpPr txBox="1"/>
          <p:nvPr/>
        </p:nvSpPr>
        <p:spPr>
          <a:xfrm>
            <a:off x="5058068" y="6383482"/>
            <a:ext cx="2005445" cy="246221"/>
          </a:xfrm>
          <a:prstGeom prst="rect">
            <a:avLst/>
          </a:prstGeom>
          <a:noFill/>
        </p:spPr>
        <p:txBody>
          <a:bodyPr wrap="square" rtlCol="0">
            <a:spAutoFit/>
          </a:bodyPr>
          <a:lstStyle/>
          <a:p>
            <a:pPr algn="ctr"/>
            <a:r>
              <a:rPr lang="en-US" sz="1000" i="1" dirty="0" smtClean="0">
                <a:solidFill>
                  <a:schemeClr val="accent1"/>
                </a:solidFill>
              </a:rPr>
              <a:t>Example of cleaning tablets</a:t>
            </a:r>
            <a:endParaRPr lang="en-US" sz="1000" i="1" dirty="0">
              <a:solidFill>
                <a:schemeClr val="accent1"/>
              </a:solidFill>
            </a:endParaRPr>
          </a:p>
        </p:txBody>
      </p:sp>
    </p:spTree>
    <p:extLst>
      <p:ext uri="{BB962C8B-B14F-4D97-AF65-F5344CB8AC3E}">
        <p14:creationId xmlns:p14="http://schemas.microsoft.com/office/powerpoint/2010/main" val="3928264736"/>
      </p:ext>
    </p:extLst>
  </p:cSld>
  <p:clrMapOvr>
    <a:masterClrMapping/>
  </p:clrMapOvr>
  <mc:AlternateContent xmlns:mc="http://schemas.openxmlformats.org/markup-compatibility/2006" xmlns:p14="http://schemas.microsoft.com/office/powerpoint/2010/main">
    <mc:Choice Requires="p14">
      <p:transition spd="slow" p14:dur="1500" advTm="19000">
        <p:split orient="vert"/>
      </p:transition>
    </mc:Choice>
    <mc:Fallback xmlns="">
      <p:transition spd="slow" advTm="19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RETAINER </a:t>
            </a:r>
            <a:r>
              <a:rPr lang="en-US" dirty="0"/>
              <a:t>W</a:t>
            </a:r>
            <a:r>
              <a:rPr lang="en-US" dirty="0" smtClean="0"/>
              <a:t>EAR</a:t>
            </a:r>
            <a:endParaRPr lang="en-US" dirty="0"/>
          </a:p>
        </p:txBody>
      </p:sp>
      <p:sp>
        <p:nvSpPr>
          <p:cNvPr id="3" name="Content Placeholder 2"/>
          <p:cNvSpPr>
            <a:spLocks noGrp="1"/>
          </p:cNvSpPr>
          <p:nvPr>
            <p:ph idx="1"/>
          </p:nvPr>
        </p:nvSpPr>
        <p:spPr>
          <a:xfrm>
            <a:off x="677334" y="1614341"/>
            <a:ext cx="8596668" cy="3880773"/>
          </a:xfrm>
        </p:spPr>
        <p:txBody>
          <a:bodyPr/>
          <a:lstStyle/>
          <a:p>
            <a:r>
              <a:rPr lang="en-US" dirty="0" smtClean="0">
                <a:solidFill>
                  <a:schemeClr val="accent1"/>
                </a:solidFill>
              </a:rPr>
              <a:t>You must wear your retainer </a:t>
            </a:r>
            <a:r>
              <a:rPr lang="en-US" b="1" dirty="0" smtClean="0">
                <a:solidFill>
                  <a:schemeClr val="accent1"/>
                </a:solidFill>
              </a:rPr>
              <a:t>EVERY SINGLE NIGHT</a:t>
            </a:r>
            <a:r>
              <a:rPr lang="en-US" dirty="0" smtClean="0">
                <a:solidFill>
                  <a:schemeClr val="accent1"/>
                </a:solidFill>
              </a:rPr>
              <a:t> in order to maintain alignment, space closure, and/or the new jaw relationship we have created with the </a:t>
            </a:r>
            <a:r>
              <a:rPr lang="en-US" dirty="0" smtClean="0">
                <a:solidFill>
                  <a:schemeClr val="accent1"/>
                </a:solidFill>
              </a:rPr>
              <a:t>braces or aligners. </a:t>
            </a:r>
            <a:endParaRPr lang="en-US" dirty="0" smtClean="0">
              <a:solidFill>
                <a:schemeClr val="accent1"/>
              </a:solidFill>
            </a:endParaRPr>
          </a:p>
          <a:p>
            <a:r>
              <a:rPr lang="en-US" dirty="0" smtClean="0">
                <a:solidFill>
                  <a:schemeClr val="accent1"/>
                </a:solidFill>
              </a:rPr>
              <a:t>You must wear your retainer for the amount of hours that Dr. O’Leary or Dr. Hack have prescribed</a:t>
            </a:r>
            <a:r>
              <a:rPr lang="en-US" dirty="0">
                <a:solidFill>
                  <a:schemeClr val="accent1"/>
                </a:solidFill>
              </a:rPr>
              <a:t> </a:t>
            </a:r>
            <a:r>
              <a:rPr lang="en-US" dirty="0" smtClean="0">
                <a:solidFill>
                  <a:schemeClr val="accent1"/>
                </a:solidFill>
              </a:rPr>
              <a:t>for the best results. </a:t>
            </a:r>
          </a:p>
          <a:p>
            <a:r>
              <a:rPr lang="en-US" dirty="0" smtClean="0">
                <a:solidFill>
                  <a:schemeClr val="accent1"/>
                </a:solidFill>
              </a:rPr>
              <a:t>If you experience any issues with how your permanent or removable retainer fits or feels, please call our office </a:t>
            </a:r>
            <a:r>
              <a:rPr lang="en-US" dirty="0" smtClean="0">
                <a:solidFill>
                  <a:schemeClr val="accent1"/>
                </a:solidFill>
              </a:rPr>
              <a:t>to </a:t>
            </a:r>
            <a:r>
              <a:rPr lang="en-US" dirty="0" smtClean="0">
                <a:solidFill>
                  <a:schemeClr val="accent1"/>
                </a:solidFill>
              </a:rPr>
              <a:t>schedule an appointment to adjust </a:t>
            </a:r>
            <a:r>
              <a:rPr lang="en-US" dirty="0" smtClean="0">
                <a:solidFill>
                  <a:schemeClr val="accent1"/>
                </a:solidFill>
              </a:rPr>
              <a:t>them. </a:t>
            </a:r>
            <a:endParaRPr lang="en-US" dirty="0" smtClean="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1647463737"/>
      </p:ext>
    </p:extLst>
  </p:cSld>
  <p:clrMapOvr>
    <a:masterClrMapping/>
  </p:clrMapOvr>
  <p:transition spd="slow" advTm="24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RETAINERS AND PETS</a:t>
            </a:r>
            <a:endParaRPr lang="en-US" dirty="0"/>
          </a:p>
        </p:txBody>
      </p:sp>
      <p:sp>
        <p:nvSpPr>
          <p:cNvPr id="3" name="Content Placeholder 2"/>
          <p:cNvSpPr>
            <a:spLocks noGrp="1"/>
          </p:cNvSpPr>
          <p:nvPr>
            <p:ph idx="1"/>
          </p:nvPr>
        </p:nvSpPr>
        <p:spPr>
          <a:xfrm>
            <a:off x="677334" y="1574054"/>
            <a:ext cx="8596668" cy="3880773"/>
          </a:xfrm>
        </p:spPr>
        <p:txBody>
          <a:bodyPr/>
          <a:lstStyle/>
          <a:p>
            <a:r>
              <a:rPr lang="en-US" dirty="0" smtClean="0">
                <a:solidFill>
                  <a:schemeClr val="accent1"/>
                </a:solidFill>
              </a:rPr>
              <a:t>KEEP YOUR RETAINERS OUT OF REACH OF ALL PETS!!! RETAINERS ARE YOUR DOG’S MOST EXPENSIVE CHEW TOY!</a:t>
            </a:r>
          </a:p>
          <a:p>
            <a:r>
              <a:rPr lang="en-US" dirty="0" smtClean="0">
                <a:solidFill>
                  <a:schemeClr val="accent1"/>
                </a:solidFill>
              </a:rPr>
              <a:t>This occurs more often than you may think. Dogs and other animals can be attracted to the scent of the plastics and acrylics used, as well as your saliva. Be sure to keep your retainer in a safe space when you are not wearing it!</a:t>
            </a:r>
            <a:endParaRPr lang="en-US"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665" y="3514440"/>
            <a:ext cx="3104005" cy="3010885"/>
          </a:xfrm>
          <a:prstGeom prst="rect">
            <a:avLst/>
          </a:prstGeom>
        </p:spPr>
      </p:pic>
    </p:spTree>
    <p:extLst>
      <p:ext uri="{BB962C8B-B14F-4D97-AF65-F5344CB8AC3E}">
        <p14:creationId xmlns:p14="http://schemas.microsoft.com/office/powerpoint/2010/main" val="4113539405"/>
      </p:ext>
    </p:extLst>
  </p:cSld>
  <p:clrMapOvr>
    <a:masterClrMapping/>
  </p:clrMapOvr>
  <mc:AlternateContent xmlns:mc="http://schemas.openxmlformats.org/markup-compatibility/2006" xmlns:p14="http://schemas.microsoft.com/office/powerpoint/2010/main">
    <mc:Choice Requires="p14">
      <p:transition spd="slow" p14:dur="1600" advTm="20000">
        <p14:gallery dir="l"/>
      </p:transition>
    </mc:Choice>
    <mc:Fallback xmlns="">
      <p:transition spd="slow"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LOST OR DAMAGED RETAINERS</a:t>
            </a:r>
          </a:p>
        </p:txBody>
      </p:sp>
      <p:sp>
        <p:nvSpPr>
          <p:cNvPr id="3" name="Content Placeholder 2"/>
          <p:cNvSpPr>
            <a:spLocks noGrp="1"/>
          </p:cNvSpPr>
          <p:nvPr>
            <p:ph idx="1"/>
          </p:nvPr>
        </p:nvSpPr>
        <p:spPr>
          <a:xfrm>
            <a:off x="677334" y="1682607"/>
            <a:ext cx="8596668" cy="3880773"/>
          </a:xfrm>
        </p:spPr>
        <p:txBody>
          <a:bodyPr/>
          <a:lstStyle/>
          <a:p>
            <a:r>
              <a:rPr lang="en-US" dirty="0" smtClean="0">
                <a:solidFill>
                  <a:schemeClr val="accent1"/>
                </a:solidFill>
              </a:rPr>
              <a:t>Your treatment fee included your active treatment as well as the </a:t>
            </a:r>
            <a:r>
              <a:rPr lang="en-US" dirty="0" smtClean="0">
                <a:solidFill>
                  <a:schemeClr val="accent1"/>
                </a:solidFill>
              </a:rPr>
              <a:t>set </a:t>
            </a:r>
            <a:r>
              <a:rPr lang="en-US" dirty="0" smtClean="0">
                <a:solidFill>
                  <a:schemeClr val="accent1"/>
                </a:solidFill>
              </a:rPr>
              <a:t>of retainers you received today. If you lose or damage these retainers, there will be </a:t>
            </a:r>
            <a:r>
              <a:rPr lang="en-US" b="1" dirty="0" smtClean="0">
                <a:solidFill>
                  <a:schemeClr val="accent1"/>
                </a:solidFill>
              </a:rPr>
              <a:t>fees</a:t>
            </a:r>
            <a:r>
              <a:rPr lang="en-US" dirty="0" smtClean="0">
                <a:solidFill>
                  <a:schemeClr val="accent1"/>
                </a:solidFill>
              </a:rPr>
              <a:t> for replacement retainers.</a:t>
            </a:r>
          </a:p>
          <a:p>
            <a:r>
              <a:rPr lang="en-US" dirty="0" smtClean="0">
                <a:solidFill>
                  <a:schemeClr val="accent1"/>
                </a:solidFill>
              </a:rPr>
              <a:t>Laboratory fees for replacement retainers range anywhere from </a:t>
            </a:r>
            <a:r>
              <a:rPr lang="en-US" b="1" dirty="0" smtClean="0">
                <a:solidFill>
                  <a:schemeClr val="accent1"/>
                </a:solidFill>
              </a:rPr>
              <a:t>$125 - $400</a:t>
            </a:r>
            <a:r>
              <a:rPr lang="en-US" dirty="0" smtClean="0">
                <a:solidFill>
                  <a:schemeClr val="accent1"/>
                </a:solidFill>
              </a:rPr>
              <a:t>, so please take good care of them! The longer you go without your retainer(s), the more potential there is for your teeth to shift.</a:t>
            </a:r>
          </a:p>
          <a:p>
            <a:r>
              <a:rPr lang="en-US" dirty="0" smtClean="0">
                <a:solidFill>
                  <a:schemeClr val="accent1"/>
                </a:solidFill>
              </a:rPr>
              <a:t>The best way to avoid losing or damaging your retainers is to </a:t>
            </a:r>
            <a:r>
              <a:rPr lang="en-US" b="1" i="1" dirty="0" smtClean="0">
                <a:solidFill>
                  <a:schemeClr val="accent1"/>
                </a:solidFill>
              </a:rPr>
              <a:t>keep them in your case if they are not in your face</a:t>
            </a:r>
            <a:r>
              <a:rPr lang="en-US" i="1" dirty="0" smtClean="0">
                <a:solidFill>
                  <a:schemeClr val="accent1"/>
                </a:solidFill>
              </a:rPr>
              <a:t>! </a:t>
            </a:r>
          </a:p>
          <a:p>
            <a:pPr marL="0" indent="0">
              <a:buNone/>
            </a:pPr>
            <a:endParaRPr lang="en-US" dirty="0" smtClean="0">
              <a:solidFill>
                <a:schemeClr val="accent1"/>
              </a:solidFill>
            </a:endParaRPr>
          </a:p>
          <a:p>
            <a:pPr marL="0" indent="0">
              <a:buNone/>
            </a:pPr>
            <a:endParaRPr lang="en-US" dirty="0" smtClean="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4108423102"/>
      </p:ext>
    </p:extLst>
  </p:cSld>
  <p:clrMapOvr>
    <a:masterClrMapping/>
  </p:clrMapOvr>
  <mc:AlternateContent xmlns:mc="http://schemas.openxmlformats.org/markup-compatibility/2006" xmlns:p14="http://schemas.microsoft.com/office/powerpoint/2010/main">
    <mc:Choice Requires="p14">
      <p:transition spd="slow" p14:dur="2000" advTm="26000">
        <p14:ferris dir="l"/>
      </p:transition>
    </mc:Choice>
    <mc:Fallback xmlns="">
      <p:transition spd="slow" advTm="2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WITH THE BEST CARE, RETAINERS CAN STILL BREAK</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Removable retainers are made to last you a lifetime. However, some patients with clenching or grinding habits will go through retainers a lot quicker. If you feel that your retainers are thinning or are beginning to have holes in them, please call our office right away! </a:t>
            </a:r>
            <a:endParaRPr lang="en-US"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34" y="6267450"/>
            <a:ext cx="419100" cy="419100"/>
          </a:xfrm>
          <a:prstGeom prst="rect">
            <a:avLst/>
          </a:prstGeom>
        </p:spPr>
      </p:pic>
    </p:spTree>
    <p:extLst>
      <p:ext uri="{BB962C8B-B14F-4D97-AF65-F5344CB8AC3E}">
        <p14:creationId xmlns:p14="http://schemas.microsoft.com/office/powerpoint/2010/main" val="176336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000">
        <p15:prstTrans prst="pageCurlDouble"/>
      </p:transition>
    </mc:Choice>
    <mc:Fallback xmlns="">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USE THIS">
      <a:dk1>
        <a:srgbClr val="002060"/>
      </a:dk1>
      <a:lt1>
        <a:srgbClr val="92D050"/>
      </a:lt1>
      <a:dk2>
        <a:srgbClr val="003297"/>
      </a:dk2>
      <a:lt2>
        <a:srgbClr val="002060"/>
      </a:lt2>
      <a:accent1>
        <a:srgbClr val="001B54"/>
      </a:accent1>
      <a:accent2>
        <a:srgbClr val="002571"/>
      </a:accent2>
      <a:accent3>
        <a:srgbClr val="003297"/>
      </a:accent3>
      <a:accent4>
        <a:srgbClr val="3D8BDA"/>
      </a:accent4>
      <a:accent5>
        <a:srgbClr val="0042C7"/>
      </a:accent5>
      <a:accent6>
        <a:srgbClr val="003195"/>
      </a:accent6>
      <a:hlink>
        <a:srgbClr val="92D050"/>
      </a:hlink>
      <a:folHlink>
        <a:srgbClr val="0026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595</TotalTime>
  <Words>831</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Wingdings</vt:lpstr>
      <vt:lpstr>Wingdings 3</vt:lpstr>
      <vt:lpstr>Facet</vt:lpstr>
      <vt:lpstr>Congratulations on Completing Your Orthodontic Treatment!</vt:lpstr>
      <vt:lpstr>RETENTION IS FOR LIFE!</vt:lpstr>
      <vt:lpstr>RETAINERS</vt:lpstr>
      <vt:lpstr>FIXED LINGUAL RETAINER (FLR)</vt:lpstr>
      <vt:lpstr>CLEANING YOUR RETAINERS</vt:lpstr>
      <vt:lpstr>RETAINER WEAR</vt:lpstr>
      <vt:lpstr>RETAINERS AND PETS</vt:lpstr>
      <vt:lpstr>LOST OR DAMAGED RETAINERS</vt:lpstr>
      <vt:lpstr>EVEN WITH THE BEST CARE, RETAINERS CAN STILL BREAK</vt:lpstr>
      <vt:lpstr>WHAT TO EXPECT NOW</vt:lpstr>
      <vt:lpstr>REMINDERS FOR RETAINER COMPLIANCE</vt:lpstr>
      <vt:lpstr>ORTHODONTIC TREATMENT IS A LIFETIME COMMITMENT! ONLY YOU CAN KEEP YOUR TEETH STRAIGHT FROM THIS POINT ON BY WEARING YOUR REMOVABLE RETAINERS!    RETAINERS + YOU = A GUARANTEED INVESTMENT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Wheeler</dc:creator>
  <cp:lastModifiedBy>Tiara Wheeler</cp:lastModifiedBy>
  <cp:revision>51</cp:revision>
  <dcterms:created xsi:type="dcterms:W3CDTF">2021-08-25T12:54:41Z</dcterms:created>
  <dcterms:modified xsi:type="dcterms:W3CDTF">2022-12-19T17:20:36Z</dcterms:modified>
</cp:coreProperties>
</file>