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6" r:id="rId6"/>
    <p:sldId id="261" r:id="rId7"/>
    <p:sldId id="262" r:id="rId8"/>
    <p:sldId id="275" r:id="rId9"/>
    <p:sldId id="260" r:id="rId10"/>
    <p:sldId id="273" r:id="rId11"/>
    <p:sldId id="276" r:id="rId12"/>
    <p:sldId id="263" r:id="rId13"/>
    <p:sldId id="264" r:id="rId14"/>
    <p:sldId id="265" r:id="rId15"/>
    <p:sldId id="270" r:id="rId16"/>
    <p:sldId id="271" r:id="rId17"/>
    <p:sldId id="272" r:id="rId18"/>
    <p:sldId id="267" r:id="rId19"/>
    <p:sldId id="268" r:id="rId20"/>
    <p:sldId id="26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48"/>
    <a:srgbClr val="000B22"/>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0" autoAdjust="0"/>
    <p:restoredTop sz="94660"/>
  </p:normalViewPr>
  <p:slideViewPr>
    <p:cSldViewPr snapToGrid="0">
      <p:cViewPr varScale="1">
        <p:scale>
          <a:sx n="115" d="100"/>
          <a:sy n="115" d="100"/>
        </p:scale>
        <p:origin x="28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jp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8675" y="3579730"/>
            <a:ext cx="8255422" cy="1646302"/>
          </a:xfrm>
        </p:spPr>
        <p:txBody>
          <a:bodyPr/>
          <a:lstStyle/>
          <a:p>
            <a:pPr algn="ctr"/>
            <a:r>
              <a:rPr lang="en-US" sz="4800" dirty="0" smtClean="0">
                <a:solidFill>
                  <a:srgbClr val="002060"/>
                </a:solidFill>
              </a:rPr>
              <a:t>Guide to Successful Treatment</a:t>
            </a:r>
            <a:endParaRPr lang="en-US" sz="4800" dirty="0">
              <a:solidFill>
                <a:srgbClr val="00206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160" y="5553834"/>
            <a:ext cx="2180453" cy="459233"/>
          </a:xfrm>
          <a:prstGeom prst="rect">
            <a:avLst/>
          </a:prstGeom>
        </p:spPr>
      </p:pic>
      <p:pic>
        <p:nvPicPr>
          <p:cNvPr id="7" name="Picture 6"/>
          <p:cNvPicPr>
            <a:picLocks noChangeAspect="1"/>
          </p:cNvPicPr>
          <p:nvPr/>
        </p:nvPicPr>
        <p:blipFill>
          <a:blip r:embed="rId3"/>
          <a:stretch>
            <a:fillRect/>
          </a:stretch>
        </p:blipFill>
        <p:spPr>
          <a:xfrm>
            <a:off x="1796455" y="805810"/>
            <a:ext cx="6559865" cy="2773920"/>
          </a:xfrm>
          <a:prstGeom prst="rect">
            <a:avLst/>
          </a:prstGeom>
        </p:spPr>
      </p:pic>
    </p:spTree>
    <p:extLst>
      <p:ext uri="{BB962C8B-B14F-4D97-AF65-F5344CB8AC3E}">
        <p14:creationId xmlns:p14="http://schemas.microsoft.com/office/powerpoint/2010/main" val="3739892371"/>
      </p:ext>
    </p:extLst>
  </p:cSld>
  <p:clrMapOvr>
    <a:masterClrMapping/>
  </p:clrMapOvr>
  <mc:AlternateContent xmlns:mc="http://schemas.openxmlformats.org/markup-compatibility/2006" xmlns:p14="http://schemas.microsoft.com/office/powerpoint/2010/main">
    <mc:Choice Requires="p14">
      <p:transition p14:dur="250" advTm="4000">
        <p:wipe/>
      </p:transition>
    </mc:Choice>
    <mc:Fallback xmlns="">
      <p:transition advTm="4000">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10409"/>
          </a:xfrm>
        </p:spPr>
        <p:txBody>
          <a:bodyPr/>
          <a:lstStyle/>
          <a:p>
            <a:r>
              <a:rPr lang="en-US" dirty="0"/>
              <a:t>PRACTICING GOOD ORAL HYGIENE</a:t>
            </a:r>
          </a:p>
        </p:txBody>
      </p:sp>
      <p:sp>
        <p:nvSpPr>
          <p:cNvPr id="3" name="Content Placeholder 2"/>
          <p:cNvSpPr>
            <a:spLocks noGrp="1"/>
          </p:cNvSpPr>
          <p:nvPr>
            <p:ph idx="1"/>
          </p:nvPr>
        </p:nvSpPr>
        <p:spPr>
          <a:xfrm>
            <a:off x="677334" y="1420009"/>
            <a:ext cx="8596668" cy="3880773"/>
          </a:xfrm>
        </p:spPr>
        <p:txBody>
          <a:bodyPr/>
          <a:lstStyle/>
          <a:p>
            <a:r>
              <a:rPr lang="en-US" dirty="0" smtClean="0">
                <a:solidFill>
                  <a:srgbClr val="002060"/>
                </a:solidFill>
              </a:rPr>
              <a:t>If you brush and floss your teeth properly and consistently, use your </a:t>
            </a:r>
            <a:r>
              <a:rPr lang="en-US" i="1" dirty="0">
                <a:solidFill>
                  <a:srgbClr val="002060"/>
                </a:solidFill>
              </a:rPr>
              <a:t>PreviDent</a:t>
            </a:r>
            <a:r>
              <a:rPr lang="en-US" b="1" dirty="0">
                <a:solidFill>
                  <a:srgbClr val="002060"/>
                </a:solidFill>
                <a:latin typeface="Roboto"/>
              </a:rPr>
              <a:t>®</a:t>
            </a:r>
            <a:r>
              <a:rPr lang="en-US" dirty="0">
                <a:solidFill>
                  <a:srgbClr val="002060"/>
                </a:solidFill>
                <a:latin typeface="Roboto"/>
              </a:rPr>
              <a:t> </a:t>
            </a:r>
            <a:r>
              <a:rPr lang="en-US" dirty="0">
                <a:solidFill>
                  <a:srgbClr val="002060"/>
                </a:solidFill>
              </a:rPr>
              <a:t>toothpaste </a:t>
            </a:r>
            <a:r>
              <a:rPr lang="en-US" dirty="0" smtClean="0">
                <a:solidFill>
                  <a:srgbClr val="002060"/>
                </a:solidFill>
              </a:rPr>
              <a:t>at night, and avoid sticky, chewy, and hard foods, then you will end treatment with a beautiful, healthy smile! </a:t>
            </a:r>
          </a:p>
          <a:p>
            <a:r>
              <a:rPr lang="en-US" i="1" dirty="0" smtClean="0">
                <a:solidFill>
                  <a:srgbClr val="002060"/>
                </a:solidFill>
              </a:rPr>
              <a:t>Effort = Results</a:t>
            </a:r>
            <a:r>
              <a:rPr lang="en-US" dirty="0" smtClean="0">
                <a:solidFill>
                  <a:srgbClr val="002060"/>
                </a:solidFill>
              </a:rPr>
              <a:t>! By putting forth your best effort to practice good oral hygiene, you will get the best results. </a:t>
            </a:r>
            <a:endParaRPr lang="en-US"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76" y="3190010"/>
            <a:ext cx="5097251" cy="2780047"/>
          </a:xfrm>
          <a:prstGeom prst="rect">
            <a:avLst/>
          </a:prstGeom>
          <a:ln>
            <a:noFill/>
          </a:ln>
          <a:effectLst>
            <a:softEdge rad="112500"/>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478"/>
          <a:stretch/>
        </p:blipFill>
        <p:spPr>
          <a:xfrm>
            <a:off x="5553076" y="3190010"/>
            <a:ext cx="5280072" cy="2758236"/>
          </a:xfrm>
          <a:prstGeom prst="rect">
            <a:avLst/>
          </a:prstGeom>
          <a:ln>
            <a:noFill/>
          </a:ln>
          <a:effectLst>
            <a:softEdge rad="112500"/>
          </a:effectLst>
        </p:spPr>
      </p:pic>
      <p:sp>
        <p:nvSpPr>
          <p:cNvPr id="8" name="TextBox 7"/>
          <p:cNvSpPr txBox="1"/>
          <p:nvPr/>
        </p:nvSpPr>
        <p:spPr>
          <a:xfrm>
            <a:off x="3213721" y="6111191"/>
            <a:ext cx="4501011" cy="646331"/>
          </a:xfrm>
          <a:prstGeom prst="rect">
            <a:avLst/>
          </a:prstGeom>
          <a:noFill/>
        </p:spPr>
        <p:txBody>
          <a:bodyPr wrap="square" rtlCol="0">
            <a:spAutoFit/>
          </a:bodyPr>
          <a:lstStyle/>
          <a:p>
            <a:pPr algn="ctr"/>
            <a:r>
              <a:rPr lang="en-US" i="1" dirty="0" smtClean="0">
                <a:solidFill>
                  <a:srgbClr val="92D050"/>
                </a:solidFill>
              </a:rPr>
              <a:t>Amazing oral hygiene </a:t>
            </a:r>
            <a:r>
              <a:rPr lang="en-US" b="1" i="1" dirty="0" smtClean="0">
                <a:solidFill>
                  <a:srgbClr val="92D050"/>
                </a:solidFill>
              </a:rPr>
              <a:t>during</a:t>
            </a:r>
            <a:r>
              <a:rPr lang="en-US" i="1" dirty="0" smtClean="0">
                <a:solidFill>
                  <a:srgbClr val="92D050"/>
                </a:solidFill>
              </a:rPr>
              <a:t> treatment</a:t>
            </a:r>
            <a:endParaRPr lang="en-US" i="1" dirty="0">
              <a:solidFill>
                <a:srgbClr val="92D050"/>
              </a:solidFill>
            </a:endParaRPr>
          </a:p>
          <a:p>
            <a:endParaRPr lang="en-US" dirty="0"/>
          </a:p>
        </p:txBody>
      </p:sp>
    </p:spTree>
    <p:extLst>
      <p:ext uri="{BB962C8B-B14F-4D97-AF65-F5344CB8AC3E}">
        <p14:creationId xmlns:p14="http://schemas.microsoft.com/office/powerpoint/2010/main" val="351013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0">
        <p15:prstTrans prst="peelOff"/>
      </p:transition>
    </mc:Choice>
    <mc:Fallback xmlns="">
      <p:transition xmlns:p14="http://schemas.microsoft.com/office/powerpoint/2010/main" spd="slow" advTm="1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01" y="454211"/>
            <a:ext cx="8596668" cy="810409"/>
          </a:xfrm>
        </p:spPr>
        <p:txBody>
          <a:bodyPr>
            <a:normAutofit fontScale="90000"/>
          </a:bodyPr>
          <a:lstStyle/>
          <a:p>
            <a:r>
              <a:rPr lang="en-US" dirty="0" smtClean="0"/>
              <a:t>PATIENT BEFORE &amp; AFTER FINISHING ORTHODONTIC TREATMENT WITH GOOD ORAL HYGIENE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40" y="2127594"/>
            <a:ext cx="3089265" cy="1794295"/>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767" b="2211"/>
          <a:stretch/>
        </p:blipFill>
        <p:spPr>
          <a:xfrm>
            <a:off x="7171331" y="2127594"/>
            <a:ext cx="2798891" cy="1794295"/>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3432" b="2232"/>
          <a:stretch/>
        </p:blipFill>
        <p:spPr>
          <a:xfrm>
            <a:off x="4061083" y="2127594"/>
            <a:ext cx="2814170" cy="179429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739" y="4381313"/>
            <a:ext cx="3091407" cy="186250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9190" y="4381313"/>
            <a:ext cx="2801032" cy="1862501"/>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t="5309"/>
          <a:stretch/>
        </p:blipFill>
        <p:spPr>
          <a:xfrm>
            <a:off x="4061083" y="4381314"/>
            <a:ext cx="2814170" cy="1862500"/>
          </a:xfrm>
          <a:prstGeom prst="rect">
            <a:avLst/>
          </a:prstGeom>
        </p:spPr>
      </p:pic>
      <p:sp>
        <p:nvSpPr>
          <p:cNvPr id="14" name="TextBox 13"/>
          <p:cNvSpPr txBox="1"/>
          <p:nvPr/>
        </p:nvSpPr>
        <p:spPr>
          <a:xfrm rot="16200000">
            <a:off x="-420604" y="2840075"/>
            <a:ext cx="1600533" cy="369332"/>
          </a:xfrm>
          <a:prstGeom prst="rect">
            <a:avLst/>
          </a:prstGeom>
          <a:noFill/>
        </p:spPr>
        <p:txBody>
          <a:bodyPr wrap="square" rtlCol="0">
            <a:spAutoFit/>
          </a:bodyPr>
          <a:lstStyle/>
          <a:p>
            <a:pPr algn="ctr"/>
            <a:r>
              <a:rPr lang="en-US" dirty="0" smtClean="0">
                <a:solidFill>
                  <a:schemeClr val="accent1"/>
                </a:solidFill>
              </a:rPr>
              <a:t>BEFORE</a:t>
            </a:r>
            <a:endParaRPr lang="en-US" dirty="0">
              <a:solidFill>
                <a:schemeClr val="accent1"/>
              </a:solidFill>
            </a:endParaRPr>
          </a:p>
        </p:txBody>
      </p:sp>
      <p:sp>
        <p:nvSpPr>
          <p:cNvPr id="15" name="TextBox 14"/>
          <p:cNvSpPr txBox="1"/>
          <p:nvPr/>
        </p:nvSpPr>
        <p:spPr>
          <a:xfrm rot="16200000">
            <a:off x="-420605" y="5127897"/>
            <a:ext cx="1600533" cy="369332"/>
          </a:xfrm>
          <a:prstGeom prst="rect">
            <a:avLst/>
          </a:prstGeom>
          <a:noFill/>
        </p:spPr>
        <p:txBody>
          <a:bodyPr wrap="square" rtlCol="0">
            <a:spAutoFit/>
          </a:bodyPr>
          <a:lstStyle/>
          <a:p>
            <a:pPr algn="ctr"/>
            <a:r>
              <a:rPr lang="en-US" dirty="0" smtClean="0">
                <a:solidFill>
                  <a:schemeClr val="accent1"/>
                </a:solidFill>
              </a:rPr>
              <a:t>AFTER</a:t>
            </a:r>
            <a:endParaRPr lang="en-US" dirty="0">
              <a:solidFill>
                <a:schemeClr val="accent1"/>
              </a:solidFill>
            </a:endParaRPr>
          </a:p>
        </p:txBody>
      </p:sp>
    </p:spTree>
    <p:extLst>
      <p:ext uri="{BB962C8B-B14F-4D97-AF65-F5344CB8AC3E}">
        <p14:creationId xmlns:p14="http://schemas.microsoft.com/office/powerpoint/2010/main" val="169298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0">
        <p15:prstTrans prst="peelOff"/>
      </p:transition>
    </mc:Choice>
    <mc:Fallback xmlns="">
      <p:transition xmlns:p14="http://schemas.microsoft.com/office/powerpoint/2010/main" spd="slow" advTm="1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smtClean="0"/>
              <a:t>AT-HOME SOLUTIONS </a:t>
            </a:r>
            <a:r>
              <a:rPr lang="en-US" dirty="0" smtClean="0"/>
              <a:t>FOR SORENESS AND/OR DISCOMFORT</a:t>
            </a:r>
            <a:endParaRPr lang="en-US" dirty="0"/>
          </a:p>
        </p:txBody>
      </p:sp>
      <p:sp>
        <p:nvSpPr>
          <p:cNvPr id="3" name="Content Placeholder 2"/>
          <p:cNvSpPr>
            <a:spLocks noGrp="1"/>
          </p:cNvSpPr>
          <p:nvPr>
            <p:ph idx="1"/>
          </p:nvPr>
        </p:nvSpPr>
        <p:spPr>
          <a:xfrm>
            <a:off x="677333" y="2484786"/>
            <a:ext cx="9389379" cy="3880773"/>
          </a:xfrm>
        </p:spPr>
        <p:txBody>
          <a:bodyPr/>
          <a:lstStyle/>
          <a:p>
            <a:r>
              <a:rPr lang="en-US" dirty="0" smtClean="0">
                <a:solidFill>
                  <a:srgbClr val="002060"/>
                </a:solidFill>
              </a:rPr>
              <a:t>Discomfort during the first few days of getting your braces is completely normal and your mouth should get used to your braces within two weeks.</a:t>
            </a:r>
          </a:p>
          <a:p>
            <a:r>
              <a:rPr lang="en-US" dirty="0" smtClean="0">
                <a:solidFill>
                  <a:srgbClr val="002060"/>
                </a:solidFill>
              </a:rPr>
              <a:t>To ease any discomfort, we recommend the normal dosage of over-the-counter pain reliever, such as ibuprofen or Tylenol.</a:t>
            </a:r>
          </a:p>
          <a:p>
            <a:r>
              <a:rPr lang="en-US" dirty="0" smtClean="0">
                <a:solidFill>
                  <a:srgbClr val="002060"/>
                </a:solidFill>
              </a:rPr>
              <a:t>For the first few days after getting your braces, eat soft foods such as pasta, macaroni and cheese, mashed potatoes, smoothies, yogurt, ice cream, and milkshakes.</a:t>
            </a:r>
          </a:p>
          <a:p>
            <a:r>
              <a:rPr lang="en-US" dirty="0" smtClean="0">
                <a:solidFill>
                  <a:srgbClr val="002060"/>
                </a:solidFill>
              </a:rPr>
              <a:t>It is completely normal for your bite to </a:t>
            </a:r>
            <a:r>
              <a:rPr lang="en-US" dirty="0">
                <a:solidFill>
                  <a:srgbClr val="002060"/>
                </a:solidFill>
              </a:rPr>
              <a:t>sometimes </a:t>
            </a:r>
            <a:r>
              <a:rPr lang="en-US" dirty="0" smtClean="0">
                <a:solidFill>
                  <a:srgbClr val="002060"/>
                </a:solidFill>
              </a:rPr>
              <a:t>feel a little bit “off” during your treatment. This happens because your teeth are constantly moving to be in their correct position.</a:t>
            </a:r>
            <a:endParaRPr lang="en-US" dirty="0">
              <a:solidFill>
                <a:srgbClr val="002060"/>
              </a:solidFill>
            </a:endParaRPr>
          </a:p>
        </p:txBody>
      </p:sp>
      <p:sp>
        <p:nvSpPr>
          <p:cNvPr id="4" name="TextBox 3"/>
          <p:cNvSpPr txBox="1"/>
          <p:nvPr/>
        </p:nvSpPr>
        <p:spPr>
          <a:xfrm>
            <a:off x="677334" y="1854887"/>
            <a:ext cx="5976850" cy="461665"/>
          </a:xfrm>
          <a:prstGeom prst="rect">
            <a:avLst/>
          </a:prstGeom>
          <a:noFill/>
        </p:spPr>
        <p:txBody>
          <a:bodyPr wrap="square" rtlCol="0">
            <a:spAutoFit/>
          </a:bodyPr>
          <a:lstStyle/>
          <a:p>
            <a:r>
              <a:rPr lang="en-US" sz="2400" dirty="0" smtClean="0">
                <a:solidFill>
                  <a:srgbClr val="002060"/>
                </a:solidFill>
              </a:rPr>
              <a:t>Initial Discomfort</a:t>
            </a:r>
            <a:endParaRPr lang="en-US" sz="2400" dirty="0">
              <a:solidFill>
                <a:srgbClr val="00206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spTree>
    <p:extLst>
      <p:ext uri="{BB962C8B-B14F-4D97-AF65-F5344CB8AC3E}">
        <p14:creationId xmlns:p14="http://schemas.microsoft.com/office/powerpoint/2010/main" val="2733948710"/>
      </p:ext>
    </p:extLst>
  </p:cSld>
  <p:clrMapOvr>
    <a:masterClrMapping/>
  </p:clrMapOvr>
  <mc:AlternateContent xmlns:mc="http://schemas.openxmlformats.org/markup-compatibility/2006" xmlns:p14="http://schemas.microsoft.com/office/powerpoint/2010/main">
    <mc:Choice Requires="p14">
      <p:transition spd="slow" p14:dur="1300" advTm="16000">
        <p14:pan dir="u"/>
      </p:transition>
    </mc:Choice>
    <mc:Fallback xmlns="">
      <p:transition spd="slow" advTm="16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AT-HOME SOLUTIONS </a:t>
            </a:r>
            <a:r>
              <a:rPr lang="en-US" dirty="0"/>
              <a:t>FOR SORENESS AND/OR DISCOMFORT</a:t>
            </a:r>
          </a:p>
        </p:txBody>
      </p:sp>
      <p:sp>
        <p:nvSpPr>
          <p:cNvPr id="3" name="Content Placeholder 2"/>
          <p:cNvSpPr>
            <a:spLocks noGrp="1"/>
          </p:cNvSpPr>
          <p:nvPr>
            <p:ph idx="1"/>
          </p:nvPr>
        </p:nvSpPr>
        <p:spPr>
          <a:xfrm>
            <a:off x="677334" y="2368407"/>
            <a:ext cx="8596668" cy="3880773"/>
          </a:xfrm>
        </p:spPr>
        <p:txBody>
          <a:bodyPr/>
          <a:lstStyle/>
          <a:p>
            <a:r>
              <a:rPr lang="en-US" dirty="0" smtClean="0">
                <a:solidFill>
                  <a:srgbClr val="002060"/>
                </a:solidFill>
              </a:rPr>
              <a:t>Place </a:t>
            </a:r>
            <a:r>
              <a:rPr lang="en-US" dirty="0" smtClean="0">
                <a:solidFill>
                  <a:srgbClr val="002060"/>
                </a:solidFill>
              </a:rPr>
              <a:t>wax over the loose bracket to hold it in place.</a:t>
            </a:r>
          </a:p>
          <a:p>
            <a:r>
              <a:rPr lang="en-US" dirty="0" smtClean="0">
                <a:solidFill>
                  <a:srgbClr val="002060"/>
                </a:solidFill>
              </a:rPr>
              <a:t>If the </a:t>
            </a:r>
            <a:r>
              <a:rPr lang="en-US" dirty="0" smtClean="0">
                <a:solidFill>
                  <a:srgbClr val="002060"/>
                </a:solidFill>
              </a:rPr>
              <a:t>bracket </a:t>
            </a:r>
            <a:r>
              <a:rPr lang="en-US" dirty="0" smtClean="0">
                <a:solidFill>
                  <a:srgbClr val="002060"/>
                </a:solidFill>
              </a:rPr>
              <a:t>is completely out of your </a:t>
            </a:r>
            <a:r>
              <a:rPr lang="en-US" dirty="0" smtClean="0">
                <a:solidFill>
                  <a:srgbClr val="002060"/>
                </a:solidFill>
              </a:rPr>
              <a:t>mouth please call our office for further direction. </a:t>
            </a:r>
            <a:endParaRPr lang="en-US" dirty="0" smtClean="0">
              <a:solidFill>
                <a:srgbClr val="002060"/>
              </a:solidFill>
            </a:endParaRPr>
          </a:p>
          <a:p>
            <a:endParaRPr lang="en-US" dirty="0"/>
          </a:p>
          <a:p>
            <a:pPr marL="0" indent="0">
              <a:buNone/>
            </a:pPr>
            <a:endParaRPr lang="en-US" dirty="0"/>
          </a:p>
        </p:txBody>
      </p:sp>
      <p:sp>
        <p:nvSpPr>
          <p:cNvPr id="4" name="TextBox 3"/>
          <p:cNvSpPr txBox="1"/>
          <p:nvPr/>
        </p:nvSpPr>
        <p:spPr>
          <a:xfrm>
            <a:off x="677334" y="1795549"/>
            <a:ext cx="5523961" cy="461665"/>
          </a:xfrm>
          <a:prstGeom prst="rect">
            <a:avLst/>
          </a:prstGeom>
          <a:noFill/>
        </p:spPr>
        <p:txBody>
          <a:bodyPr wrap="square" rtlCol="0">
            <a:spAutoFit/>
          </a:bodyPr>
          <a:lstStyle/>
          <a:p>
            <a:r>
              <a:rPr lang="en-US" sz="2400" dirty="0" smtClean="0">
                <a:solidFill>
                  <a:srgbClr val="002060"/>
                </a:solidFill>
              </a:rPr>
              <a:t>Loose Brackets</a:t>
            </a:r>
            <a:endParaRPr lang="en-US" sz="2400" dirty="0">
              <a:solidFill>
                <a:srgbClr val="00206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6" name="Picture 5"/>
          <p:cNvPicPr>
            <a:picLocks noChangeAspect="1"/>
          </p:cNvPicPr>
          <p:nvPr/>
        </p:nvPicPr>
        <p:blipFill>
          <a:blip r:embed="rId3"/>
          <a:stretch>
            <a:fillRect/>
          </a:stretch>
        </p:blipFill>
        <p:spPr>
          <a:xfrm>
            <a:off x="4603394" y="3398931"/>
            <a:ext cx="3195801" cy="2961442"/>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rot="5400000">
            <a:off x="5957531" y="4366087"/>
            <a:ext cx="687520" cy="572933"/>
          </a:xfrm>
          <a:prstGeom prst="rect">
            <a:avLst/>
          </a:prstGeom>
        </p:spPr>
      </p:pic>
      <p:sp>
        <p:nvSpPr>
          <p:cNvPr id="9" name="TextBox 8"/>
          <p:cNvSpPr txBox="1"/>
          <p:nvPr/>
        </p:nvSpPr>
        <p:spPr>
          <a:xfrm>
            <a:off x="6014824" y="3908683"/>
            <a:ext cx="1653786" cy="400110"/>
          </a:xfrm>
          <a:prstGeom prst="rect">
            <a:avLst/>
          </a:prstGeom>
          <a:noFill/>
        </p:spPr>
        <p:txBody>
          <a:bodyPr wrap="square" rtlCol="0">
            <a:spAutoFit/>
          </a:bodyPr>
          <a:lstStyle/>
          <a:p>
            <a:pPr algn="ctr"/>
            <a:r>
              <a:rPr lang="en-US" sz="1000" dirty="0" smtClean="0">
                <a:solidFill>
                  <a:srgbClr val="92D050"/>
                </a:solidFill>
              </a:rPr>
              <a:t>Wax holding a loose bracket in place</a:t>
            </a:r>
            <a:endParaRPr lang="en-US" sz="1000" dirty="0">
              <a:solidFill>
                <a:srgbClr val="92D050"/>
              </a:solidFill>
            </a:endParaRPr>
          </a:p>
        </p:txBody>
      </p:sp>
    </p:spTree>
    <p:extLst>
      <p:ext uri="{BB962C8B-B14F-4D97-AF65-F5344CB8AC3E}">
        <p14:creationId xmlns:p14="http://schemas.microsoft.com/office/powerpoint/2010/main" val="3616068987"/>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35825"/>
          </a:xfrm>
        </p:spPr>
        <p:txBody>
          <a:bodyPr/>
          <a:lstStyle/>
          <a:p>
            <a:r>
              <a:rPr lang="en-US" dirty="0" smtClean="0"/>
              <a:t>AT-HOME SOLUTIONS </a:t>
            </a:r>
            <a:r>
              <a:rPr lang="en-US" dirty="0"/>
              <a:t>FOR SORENESS AND/OR DISCOMFORT</a:t>
            </a:r>
          </a:p>
        </p:txBody>
      </p:sp>
      <p:sp>
        <p:nvSpPr>
          <p:cNvPr id="3" name="Content Placeholder 2"/>
          <p:cNvSpPr>
            <a:spLocks noGrp="1"/>
          </p:cNvSpPr>
          <p:nvPr>
            <p:ph idx="1"/>
          </p:nvPr>
        </p:nvSpPr>
        <p:spPr>
          <a:xfrm>
            <a:off x="675741" y="2480593"/>
            <a:ext cx="8596668" cy="3880773"/>
          </a:xfrm>
        </p:spPr>
        <p:txBody>
          <a:bodyPr/>
          <a:lstStyle/>
          <a:p>
            <a:r>
              <a:rPr lang="en-US" dirty="0" smtClean="0">
                <a:solidFill>
                  <a:srgbClr val="002060"/>
                </a:solidFill>
              </a:rPr>
              <a:t>Wires can be placed back through the bracket with a pair of tweezers or a small set of pliers.</a:t>
            </a:r>
          </a:p>
          <a:p>
            <a:endParaRPr lang="en-US" dirty="0">
              <a:solidFill>
                <a:srgbClr val="002060"/>
              </a:solidFill>
            </a:endParaRPr>
          </a:p>
          <a:p>
            <a:endParaRPr lang="en-US" dirty="0" smtClean="0">
              <a:solidFill>
                <a:srgbClr val="002060"/>
              </a:solidFill>
            </a:endParaRPr>
          </a:p>
          <a:p>
            <a:endParaRPr lang="en-US" dirty="0">
              <a:solidFill>
                <a:srgbClr val="002060"/>
              </a:solidFill>
            </a:endParaRPr>
          </a:p>
          <a:p>
            <a:endParaRPr lang="en-US" dirty="0" smtClean="0">
              <a:solidFill>
                <a:srgbClr val="002060"/>
              </a:solidFill>
            </a:endParaRPr>
          </a:p>
          <a:p>
            <a:endParaRPr lang="en-US" dirty="0">
              <a:solidFill>
                <a:srgbClr val="002060"/>
              </a:solidFill>
            </a:endParaRPr>
          </a:p>
          <a:p>
            <a:pPr marL="0" indent="0">
              <a:buNone/>
            </a:pPr>
            <a:endParaRPr lang="en-US" dirty="0" smtClean="0">
              <a:solidFill>
                <a:srgbClr val="002060"/>
              </a:solidFill>
            </a:endParaRPr>
          </a:p>
          <a:p>
            <a:endParaRPr lang="en-US" dirty="0">
              <a:solidFill>
                <a:srgbClr val="002060"/>
              </a:solidFill>
            </a:endParaRPr>
          </a:p>
          <a:p>
            <a:pPr marL="0" indent="0">
              <a:buNone/>
            </a:pPr>
            <a:endParaRPr lang="en-US" dirty="0" smtClean="0">
              <a:solidFill>
                <a:srgbClr val="002060"/>
              </a:solidFill>
            </a:endParaRPr>
          </a:p>
          <a:p>
            <a:endParaRPr lang="en-US" dirty="0">
              <a:solidFill>
                <a:srgbClr val="002060"/>
              </a:solidFill>
            </a:endParaRPr>
          </a:p>
          <a:p>
            <a:endParaRPr lang="en-US" dirty="0" smtClean="0">
              <a:solidFill>
                <a:srgbClr val="002060"/>
              </a:solidFill>
            </a:endParaRPr>
          </a:p>
          <a:p>
            <a:endParaRPr lang="en-US" dirty="0">
              <a:solidFill>
                <a:srgbClr val="002060"/>
              </a:solidFill>
            </a:endParaRPr>
          </a:p>
        </p:txBody>
      </p:sp>
      <p:sp>
        <p:nvSpPr>
          <p:cNvPr id="5" name="TextBox 4"/>
          <p:cNvSpPr txBox="1"/>
          <p:nvPr/>
        </p:nvSpPr>
        <p:spPr>
          <a:xfrm>
            <a:off x="677334" y="1845425"/>
            <a:ext cx="5636029" cy="461665"/>
          </a:xfrm>
          <a:prstGeom prst="rect">
            <a:avLst/>
          </a:prstGeom>
          <a:noFill/>
        </p:spPr>
        <p:txBody>
          <a:bodyPr wrap="square" rtlCol="0">
            <a:spAutoFit/>
          </a:bodyPr>
          <a:lstStyle/>
          <a:p>
            <a:r>
              <a:rPr lang="en-US" sz="2400" dirty="0" smtClean="0">
                <a:solidFill>
                  <a:srgbClr val="002060"/>
                </a:solidFill>
              </a:rPr>
              <a:t>Loose Wires</a:t>
            </a:r>
            <a:endParaRPr lang="en-US" sz="2400" dirty="0">
              <a:solidFill>
                <a:srgbClr val="00206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4" name="Picture 3"/>
          <p:cNvPicPr>
            <a:picLocks noChangeAspect="1"/>
          </p:cNvPicPr>
          <p:nvPr/>
        </p:nvPicPr>
        <p:blipFill>
          <a:blip r:embed="rId3"/>
          <a:stretch>
            <a:fillRect/>
          </a:stretch>
        </p:blipFill>
        <p:spPr>
          <a:xfrm>
            <a:off x="1245145" y="3309134"/>
            <a:ext cx="3640677" cy="2223689"/>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5207576" y="3309134"/>
            <a:ext cx="3191145" cy="2251508"/>
          </a:xfrm>
          <a:prstGeom prst="rect">
            <a:avLst/>
          </a:prstGeom>
          <a:ln>
            <a:noFill/>
          </a:ln>
          <a:effectLst>
            <a:softEdge rad="112500"/>
          </a:effectLst>
        </p:spPr>
      </p:pic>
    </p:spTree>
    <p:extLst>
      <p:ext uri="{BB962C8B-B14F-4D97-AF65-F5344CB8AC3E}">
        <p14:creationId xmlns:p14="http://schemas.microsoft.com/office/powerpoint/2010/main" val="4187722118"/>
      </p:ext>
    </p:extLst>
  </p:cSld>
  <p:clrMapOvr>
    <a:masterClrMapping/>
  </p:clrMapOvr>
  <mc:AlternateContent xmlns:mc="http://schemas.openxmlformats.org/markup-compatibility/2006" xmlns:p14="http://schemas.microsoft.com/office/powerpoint/2010/main">
    <mc:Choice Requires="p14">
      <p:transition spd="slow" p14:dur="900" advTm="10000">
        <p14:warp dir="in"/>
      </p:transition>
    </mc:Choice>
    <mc:Fallback xmlns="">
      <p:transition spd="slow" advTm="1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AT-HOME SOLUTIONS </a:t>
            </a:r>
            <a:r>
              <a:rPr lang="en-US" dirty="0"/>
              <a:t>FOR SORENESS AND/OR DISCOMFORT</a:t>
            </a:r>
          </a:p>
        </p:txBody>
      </p:sp>
      <p:sp>
        <p:nvSpPr>
          <p:cNvPr id="3" name="Content Placeholder 2"/>
          <p:cNvSpPr>
            <a:spLocks noGrp="1"/>
          </p:cNvSpPr>
          <p:nvPr>
            <p:ph idx="1"/>
          </p:nvPr>
        </p:nvSpPr>
        <p:spPr>
          <a:xfrm>
            <a:off x="677333" y="2221420"/>
            <a:ext cx="8752993" cy="3880773"/>
          </a:xfrm>
        </p:spPr>
        <p:txBody>
          <a:bodyPr/>
          <a:lstStyle/>
          <a:p>
            <a:r>
              <a:rPr lang="en-US" dirty="0" smtClean="0">
                <a:solidFill>
                  <a:srgbClr val="002060"/>
                </a:solidFill>
              </a:rPr>
              <a:t>If </a:t>
            </a:r>
            <a:r>
              <a:rPr lang="en-US" dirty="0">
                <a:solidFill>
                  <a:srgbClr val="002060"/>
                </a:solidFill>
              </a:rPr>
              <a:t>you are unable to put the wire back </a:t>
            </a:r>
            <a:r>
              <a:rPr lang="en-US" dirty="0" smtClean="0">
                <a:solidFill>
                  <a:srgbClr val="002060"/>
                </a:solidFill>
              </a:rPr>
              <a:t>through </a:t>
            </a:r>
            <a:r>
              <a:rPr lang="en-US" dirty="0">
                <a:solidFill>
                  <a:srgbClr val="002060"/>
                </a:solidFill>
              </a:rPr>
              <a:t>a</a:t>
            </a:r>
            <a:r>
              <a:rPr lang="en-US" dirty="0" smtClean="0">
                <a:solidFill>
                  <a:srgbClr val="002060"/>
                </a:solidFill>
              </a:rPr>
              <a:t> bracket, you can try to cut the </a:t>
            </a:r>
            <a:r>
              <a:rPr lang="en-US" dirty="0">
                <a:solidFill>
                  <a:srgbClr val="002060"/>
                </a:solidFill>
              </a:rPr>
              <a:t>wire behind the last bracket and place wax over the </a:t>
            </a:r>
            <a:r>
              <a:rPr lang="en-US" dirty="0" smtClean="0">
                <a:solidFill>
                  <a:srgbClr val="002060"/>
                </a:solidFill>
              </a:rPr>
              <a:t>area.</a:t>
            </a:r>
            <a:endParaRPr lang="en-US" dirty="0">
              <a:solidFill>
                <a:srgbClr val="002060"/>
              </a:solidFill>
            </a:endParaRPr>
          </a:p>
          <a:p>
            <a:r>
              <a:rPr lang="en-US" dirty="0">
                <a:solidFill>
                  <a:srgbClr val="002060"/>
                </a:solidFill>
              </a:rPr>
              <a:t>You can also try to push or bend the long wire down with the end of a spoon or a pencil </a:t>
            </a:r>
            <a:r>
              <a:rPr lang="en-US" dirty="0" smtClean="0">
                <a:solidFill>
                  <a:srgbClr val="002060"/>
                </a:solidFill>
              </a:rPr>
              <a:t>eraser.</a:t>
            </a:r>
            <a:endParaRPr lang="en-US" dirty="0">
              <a:solidFill>
                <a:srgbClr val="002060"/>
              </a:solidFill>
            </a:endParaRPr>
          </a:p>
        </p:txBody>
      </p:sp>
      <p:sp>
        <p:nvSpPr>
          <p:cNvPr id="4" name="TextBox 3"/>
          <p:cNvSpPr txBox="1"/>
          <p:nvPr/>
        </p:nvSpPr>
        <p:spPr>
          <a:xfrm>
            <a:off x="677334" y="1729302"/>
            <a:ext cx="5777345" cy="461665"/>
          </a:xfrm>
          <a:prstGeom prst="rect">
            <a:avLst/>
          </a:prstGeom>
          <a:noFill/>
        </p:spPr>
        <p:txBody>
          <a:bodyPr wrap="square" rtlCol="0">
            <a:spAutoFit/>
          </a:bodyPr>
          <a:lstStyle/>
          <a:p>
            <a:r>
              <a:rPr lang="en-US" sz="2400" dirty="0" smtClean="0">
                <a:solidFill>
                  <a:srgbClr val="002060"/>
                </a:solidFill>
              </a:rPr>
              <a:t>Poking </a:t>
            </a:r>
            <a:r>
              <a:rPr lang="en-US" sz="2400" dirty="0">
                <a:solidFill>
                  <a:srgbClr val="002060"/>
                </a:solidFill>
              </a:rPr>
              <a:t>Wires</a:t>
            </a:r>
          </a:p>
        </p:txBody>
      </p:sp>
      <p:pic>
        <p:nvPicPr>
          <p:cNvPr id="5" name="Picture 4"/>
          <p:cNvPicPr>
            <a:picLocks noChangeAspect="1"/>
          </p:cNvPicPr>
          <p:nvPr/>
        </p:nvPicPr>
        <p:blipFill>
          <a:blip r:embed="rId2"/>
          <a:stretch>
            <a:fillRect/>
          </a:stretch>
        </p:blipFill>
        <p:spPr>
          <a:xfrm>
            <a:off x="483263" y="3690816"/>
            <a:ext cx="3267531" cy="1834136"/>
          </a:xfrm>
          <a:prstGeom prst="rect">
            <a:avLst/>
          </a:prstGeom>
          <a:ln>
            <a:noFill/>
          </a:ln>
          <a:effectLst>
            <a:softEdge rad="112500"/>
          </a:effectLst>
        </p:spPr>
      </p:pic>
      <p:pic>
        <p:nvPicPr>
          <p:cNvPr id="6" name="Picture 5"/>
          <p:cNvPicPr>
            <a:picLocks noChangeAspect="1"/>
          </p:cNvPicPr>
          <p:nvPr/>
        </p:nvPicPr>
        <p:blipFill rotWithShape="1">
          <a:blip r:embed="rId3"/>
          <a:srcRect r="1560" b="9536"/>
          <a:stretch/>
        </p:blipFill>
        <p:spPr>
          <a:xfrm>
            <a:off x="6975142" y="3690815"/>
            <a:ext cx="3488503" cy="1834136"/>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3944865" y="3695896"/>
            <a:ext cx="2836206" cy="2406297"/>
          </a:xfrm>
          <a:prstGeom prst="rect">
            <a:avLst/>
          </a:prstGeom>
          <a:ln>
            <a:noFill/>
          </a:ln>
          <a:effectLst>
            <a:softEdge rad="112500"/>
          </a:effectLst>
        </p:spPr>
      </p:pic>
      <p:sp>
        <p:nvSpPr>
          <p:cNvPr id="8" name="TextBox 7"/>
          <p:cNvSpPr txBox="1"/>
          <p:nvPr/>
        </p:nvSpPr>
        <p:spPr>
          <a:xfrm>
            <a:off x="1295610" y="5523879"/>
            <a:ext cx="1653786" cy="246221"/>
          </a:xfrm>
          <a:prstGeom prst="rect">
            <a:avLst/>
          </a:prstGeom>
          <a:noFill/>
        </p:spPr>
        <p:txBody>
          <a:bodyPr wrap="square" rtlCol="0">
            <a:spAutoFit/>
          </a:bodyPr>
          <a:lstStyle/>
          <a:p>
            <a:pPr algn="ctr"/>
            <a:r>
              <a:rPr lang="en-US" sz="1000" dirty="0" smtClean="0">
                <a:solidFill>
                  <a:srgbClr val="92D050"/>
                </a:solidFill>
              </a:rPr>
              <a:t>Example of a long wire</a:t>
            </a:r>
            <a:endParaRPr lang="en-US" sz="1000" dirty="0">
              <a:solidFill>
                <a:srgbClr val="92D050"/>
              </a:solidFill>
            </a:endParaRPr>
          </a:p>
        </p:txBody>
      </p:sp>
      <p:sp>
        <p:nvSpPr>
          <p:cNvPr id="9" name="TextBox 8"/>
          <p:cNvSpPr txBox="1"/>
          <p:nvPr/>
        </p:nvSpPr>
        <p:spPr>
          <a:xfrm>
            <a:off x="4346950" y="6108669"/>
            <a:ext cx="2032035" cy="246221"/>
          </a:xfrm>
          <a:prstGeom prst="rect">
            <a:avLst/>
          </a:prstGeom>
          <a:noFill/>
        </p:spPr>
        <p:txBody>
          <a:bodyPr wrap="square" rtlCol="0">
            <a:spAutoFit/>
          </a:bodyPr>
          <a:lstStyle/>
          <a:p>
            <a:pPr algn="ctr"/>
            <a:r>
              <a:rPr lang="en-US" sz="1000" dirty="0" smtClean="0">
                <a:solidFill>
                  <a:srgbClr val="92D050"/>
                </a:solidFill>
              </a:rPr>
              <a:t>Clip long wire as best you can</a:t>
            </a:r>
            <a:endParaRPr lang="en-US" sz="1000" dirty="0">
              <a:solidFill>
                <a:srgbClr val="92D050"/>
              </a:solidFill>
            </a:endParaRPr>
          </a:p>
        </p:txBody>
      </p:sp>
      <p:sp>
        <p:nvSpPr>
          <p:cNvPr id="10" name="TextBox 9"/>
          <p:cNvSpPr txBox="1"/>
          <p:nvPr/>
        </p:nvSpPr>
        <p:spPr>
          <a:xfrm>
            <a:off x="7205435" y="5523879"/>
            <a:ext cx="3027916" cy="400110"/>
          </a:xfrm>
          <a:prstGeom prst="rect">
            <a:avLst/>
          </a:prstGeom>
          <a:noFill/>
        </p:spPr>
        <p:txBody>
          <a:bodyPr wrap="square" rtlCol="0">
            <a:spAutoFit/>
          </a:bodyPr>
          <a:lstStyle/>
          <a:p>
            <a:pPr algn="ctr"/>
            <a:r>
              <a:rPr lang="en-US" sz="1000" dirty="0" smtClean="0">
                <a:solidFill>
                  <a:srgbClr val="92D050"/>
                </a:solidFill>
              </a:rPr>
              <a:t>Cover with wax if unable to clip, or cover after clipping </a:t>
            </a:r>
            <a:endParaRPr lang="en-US" sz="1000" dirty="0">
              <a:solidFill>
                <a:srgbClr val="92D050"/>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12" name="Picture 11"/>
          <p:cNvPicPr>
            <a:picLocks noChangeAspect="1"/>
          </p:cNvPicPr>
          <p:nvPr/>
        </p:nvPicPr>
        <p:blipFill>
          <a:blip r:embed="rId6"/>
          <a:stretch>
            <a:fillRect/>
          </a:stretch>
        </p:blipFill>
        <p:spPr>
          <a:xfrm rot="11346548">
            <a:off x="744559" y="4127250"/>
            <a:ext cx="1153517" cy="961264"/>
          </a:xfrm>
          <a:prstGeom prst="rect">
            <a:avLst/>
          </a:prstGeom>
        </p:spPr>
      </p:pic>
    </p:spTree>
    <p:extLst>
      <p:ext uri="{BB962C8B-B14F-4D97-AF65-F5344CB8AC3E}">
        <p14:creationId xmlns:p14="http://schemas.microsoft.com/office/powerpoint/2010/main" val="2616420099"/>
      </p:ext>
    </p:extLst>
  </p:cSld>
  <p:clrMapOvr>
    <a:masterClrMapping/>
  </p:clrMapOvr>
  <mc:AlternateContent xmlns:mc="http://schemas.openxmlformats.org/markup-compatibility/2006" xmlns:p14="http://schemas.microsoft.com/office/powerpoint/2010/main">
    <mc:Choice Requires="p14">
      <p:transition spd="slow" p14:dur="1300" advTm="13000">
        <p14:pan dir="u"/>
      </p:transition>
    </mc:Choice>
    <mc:Fallback xmlns="">
      <p:transition spd="slow" advTm="1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22158"/>
          </a:xfrm>
        </p:spPr>
        <p:txBody>
          <a:bodyPr/>
          <a:lstStyle/>
          <a:p>
            <a:r>
              <a:rPr lang="en-US" dirty="0" smtClean="0"/>
              <a:t>BRACES AND ACTIVITIES</a:t>
            </a:r>
            <a:endParaRPr lang="en-US" dirty="0"/>
          </a:p>
        </p:txBody>
      </p:sp>
      <p:sp>
        <p:nvSpPr>
          <p:cNvPr id="3" name="Content Placeholder 2"/>
          <p:cNvSpPr>
            <a:spLocks noGrp="1"/>
          </p:cNvSpPr>
          <p:nvPr>
            <p:ph idx="1"/>
          </p:nvPr>
        </p:nvSpPr>
        <p:spPr>
          <a:xfrm>
            <a:off x="677334" y="1662590"/>
            <a:ext cx="8596668" cy="5195410"/>
          </a:xfrm>
        </p:spPr>
        <p:txBody>
          <a:bodyPr>
            <a:normAutofit/>
          </a:bodyPr>
          <a:lstStyle/>
          <a:p>
            <a:r>
              <a:rPr lang="en-US" sz="1600" dirty="0" smtClean="0">
                <a:solidFill>
                  <a:srgbClr val="002060"/>
                </a:solidFill>
              </a:rPr>
              <a:t>It is extremely important to wear a </a:t>
            </a:r>
            <a:r>
              <a:rPr lang="en-US" sz="1600" dirty="0" err="1" smtClean="0">
                <a:solidFill>
                  <a:srgbClr val="002060"/>
                </a:solidFill>
              </a:rPr>
              <a:t>mouthguard</a:t>
            </a:r>
            <a:r>
              <a:rPr lang="en-US" sz="1600" dirty="0" smtClean="0">
                <a:solidFill>
                  <a:srgbClr val="002060"/>
                </a:solidFill>
              </a:rPr>
              <a:t> while participating in sports. A </a:t>
            </a:r>
            <a:r>
              <a:rPr lang="en-US" sz="1600" dirty="0" err="1" smtClean="0">
                <a:solidFill>
                  <a:srgbClr val="002060"/>
                </a:solidFill>
              </a:rPr>
              <a:t>mouthguard</a:t>
            </a:r>
            <a:r>
              <a:rPr lang="en-US" sz="1600" dirty="0" smtClean="0">
                <a:solidFill>
                  <a:srgbClr val="002060"/>
                </a:solidFill>
              </a:rPr>
              <a:t> will protect your teeth and soft tissues from damage. For athletes currently wearing braces, we </a:t>
            </a:r>
            <a:r>
              <a:rPr lang="en-US" sz="1600" dirty="0">
                <a:solidFill>
                  <a:srgbClr val="002060"/>
                </a:solidFill>
              </a:rPr>
              <a:t>recommend purchasing a </a:t>
            </a:r>
            <a:r>
              <a:rPr lang="en-US" sz="1600" i="1" dirty="0">
                <a:solidFill>
                  <a:srgbClr val="002060"/>
                </a:solidFill>
              </a:rPr>
              <a:t>Shock Doctor©</a:t>
            </a:r>
            <a:r>
              <a:rPr lang="en-US" sz="1600" dirty="0">
                <a:solidFill>
                  <a:srgbClr val="002060"/>
                </a:solidFill>
              </a:rPr>
              <a:t> </a:t>
            </a:r>
            <a:r>
              <a:rPr lang="en-US" sz="1600" dirty="0" err="1" smtClean="0">
                <a:solidFill>
                  <a:srgbClr val="002060"/>
                </a:solidFill>
              </a:rPr>
              <a:t>mouthguard</a:t>
            </a:r>
            <a:r>
              <a:rPr lang="en-US" sz="1600" dirty="0" smtClean="0">
                <a:solidFill>
                  <a:srgbClr val="002060"/>
                </a:solidFill>
              </a:rPr>
              <a:t>, available at most sporting goods stores</a:t>
            </a:r>
            <a:r>
              <a:rPr lang="en-US" sz="1600" i="1" dirty="0" smtClean="0">
                <a:solidFill>
                  <a:srgbClr val="002060"/>
                </a:solidFill>
              </a:rPr>
              <a:t>. </a:t>
            </a:r>
          </a:p>
          <a:p>
            <a:pPr marL="0" indent="0">
              <a:buNone/>
            </a:pPr>
            <a:endParaRPr lang="en-US" sz="1600" i="1" dirty="0">
              <a:solidFill>
                <a:srgbClr val="002060"/>
              </a:solidFill>
            </a:endParaRPr>
          </a:p>
          <a:p>
            <a:endParaRPr lang="en-US" sz="1600" dirty="0" smtClean="0">
              <a:solidFill>
                <a:srgbClr val="002060"/>
              </a:solidFill>
            </a:endParaRPr>
          </a:p>
          <a:p>
            <a:endParaRPr lang="en-US" sz="1600" dirty="0">
              <a:solidFill>
                <a:srgbClr val="002060"/>
              </a:solidFill>
            </a:endParaRPr>
          </a:p>
          <a:p>
            <a:pPr marL="0" indent="0">
              <a:buNone/>
            </a:pPr>
            <a:endParaRPr lang="en-US" sz="1600" dirty="0" smtClean="0">
              <a:solidFill>
                <a:srgbClr val="002060"/>
              </a:solidFill>
            </a:endParaRPr>
          </a:p>
          <a:p>
            <a:pPr marL="0" indent="0">
              <a:buNone/>
            </a:pPr>
            <a:endParaRPr lang="en-US" sz="1600" dirty="0">
              <a:solidFill>
                <a:srgbClr val="002060"/>
              </a:solidFill>
            </a:endParaRPr>
          </a:p>
          <a:p>
            <a:r>
              <a:rPr lang="en-US" sz="1600" i="1" dirty="0">
                <a:solidFill>
                  <a:srgbClr val="002060"/>
                </a:solidFill>
              </a:rPr>
              <a:t>Shock Doctor</a:t>
            </a:r>
            <a:r>
              <a:rPr lang="en-US" sz="1600" i="1" dirty="0" smtClean="0">
                <a:solidFill>
                  <a:srgbClr val="002060"/>
                </a:solidFill>
              </a:rPr>
              <a:t>© </a:t>
            </a:r>
            <a:r>
              <a:rPr lang="en-US" sz="1600" dirty="0" err="1" smtClean="0">
                <a:solidFill>
                  <a:srgbClr val="002060"/>
                </a:solidFill>
              </a:rPr>
              <a:t>mouthguards</a:t>
            </a:r>
            <a:r>
              <a:rPr lang="en-US" sz="1600" dirty="0" smtClean="0">
                <a:solidFill>
                  <a:srgbClr val="002060"/>
                </a:solidFill>
              </a:rPr>
              <a:t> are not ‘boil-and-bite’ </a:t>
            </a:r>
            <a:r>
              <a:rPr lang="en-US" sz="1600" dirty="0" err="1" smtClean="0">
                <a:solidFill>
                  <a:srgbClr val="002060"/>
                </a:solidFill>
              </a:rPr>
              <a:t>mouthguards</a:t>
            </a:r>
            <a:r>
              <a:rPr lang="en-US" sz="1600" dirty="0" smtClean="0">
                <a:solidFill>
                  <a:srgbClr val="002060"/>
                </a:solidFill>
              </a:rPr>
              <a:t>. They are intentionally flexible and non-moldable so that they are able to adapt to the movement of your teeth.</a:t>
            </a:r>
          </a:p>
          <a:p>
            <a:r>
              <a:rPr lang="en-US" sz="1600" dirty="0">
                <a:solidFill>
                  <a:srgbClr val="002060"/>
                </a:solidFill>
              </a:rPr>
              <a:t>If you would like to get a *custom mouth guard in a color of your choice, please let us know once it gets closer to the end of your treatment</a:t>
            </a:r>
            <a:r>
              <a:rPr lang="en-US" sz="1600" dirty="0" smtClean="0">
                <a:solidFill>
                  <a:srgbClr val="002060"/>
                </a:solidFill>
              </a:rPr>
              <a:t>!</a:t>
            </a:r>
          </a:p>
          <a:p>
            <a:pPr marL="0" indent="0">
              <a:buNone/>
            </a:pPr>
            <a:endParaRPr lang="en-US" sz="1600" dirty="0" smtClean="0">
              <a:solidFill>
                <a:srgbClr val="002060"/>
              </a:solidFill>
            </a:endParaRPr>
          </a:p>
          <a:p>
            <a:pPr marL="0" indent="0">
              <a:buNone/>
            </a:pPr>
            <a:endParaRPr lang="en-US" sz="1600" dirty="0">
              <a:solidFill>
                <a:srgbClr val="002060"/>
              </a:solidFill>
            </a:endParaRPr>
          </a:p>
          <a:p>
            <a:pPr marL="0" indent="0">
              <a:buNone/>
            </a:pPr>
            <a:endParaRPr lang="en-US" sz="1600" dirty="0" smtClean="0">
              <a:solidFill>
                <a:srgbClr val="002060"/>
              </a:solidFill>
            </a:endParaRPr>
          </a:p>
        </p:txBody>
      </p:sp>
      <p:sp>
        <p:nvSpPr>
          <p:cNvPr id="5" name="TextBox 4"/>
          <p:cNvSpPr txBox="1"/>
          <p:nvPr/>
        </p:nvSpPr>
        <p:spPr>
          <a:xfrm>
            <a:off x="677334" y="1200925"/>
            <a:ext cx="6605337" cy="461665"/>
          </a:xfrm>
          <a:prstGeom prst="rect">
            <a:avLst/>
          </a:prstGeom>
          <a:noFill/>
        </p:spPr>
        <p:txBody>
          <a:bodyPr wrap="square" rtlCol="0">
            <a:spAutoFit/>
          </a:bodyPr>
          <a:lstStyle/>
          <a:p>
            <a:r>
              <a:rPr lang="en-US" sz="2400" dirty="0" err="1" smtClean="0">
                <a:solidFill>
                  <a:srgbClr val="002060"/>
                </a:solidFill>
              </a:rPr>
              <a:t>Mouthguards</a:t>
            </a:r>
            <a:endParaRPr lang="en-US" sz="2400" dirty="0">
              <a:solidFill>
                <a:srgbClr val="002060"/>
              </a:solidFill>
            </a:endParaRPr>
          </a:p>
        </p:txBody>
      </p:sp>
      <p:pic>
        <p:nvPicPr>
          <p:cNvPr id="9" name="Picture 8"/>
          <p:cNvPicPr>
            <a:picLocks noChangeAspect="1"/>
          </p:cNvPicPr>
          <p:nvPr/>
        </p:nvPicPr>
        <p:blipFill rotWithShape="1">
          <a:blip r:embed="rId2"/>
          <a:srcRect l="5116" t="2560" r="3176" b="6346"/>
          <a:stretch/>
        </p:blipFill>
        <p:spPr>
          <a:xfrm>
            <a:off x="2839341" y="2776756"/>
            <a:ext cx="2383003" cy="1769556"/>
          </a:xfrm>
          <a:prstGeom prst="rect">
            <a:avLst/>
          </a:prstGeom>
        </p:spPr>
      </p:pic>
      <p:sp>
        <p:nvSpPr>
          <p:cNvPr id="11" name="TextBox 10"/>
          <p:cNvSpPr txBox="1"/>
          <p:nvPr/>
        </p:nvSpPr>
        <p:spPr>
          <a:xfrm>
            <a:off x="5222344" y="4284702"/>
            <a:ext cx="2151307" cy="261610"/>
          </a:xfrm>
          <a:prstGeom prst="rect">
            <a:avLst/>
          </a:prstGeom>
          <a:noFill/>
        </p:spPr>
        <p:txBody>
          <a:bodyPr wrap="square" rtlCol="0">
            <a:spAutoFit/>
          </a:bodyPr>
          <a:lstStyle/>
          <a:p>
            <a:r>
              <a:rPr lang="en-US" sz="1100" i="1" dirty="0">
                <a:solidFill>
                  <a:srgbClr val="92D050"/>
                </a:solidFill>
              </a:rPr>
              <a:t>Shock Doctor© </a:t>
            </a:r>
            <a:r>
              <a:rPr lang="en-US" sz="1100" i="1" dirty="0" smtClean="0">
                <a:solidFill>
                  <a:srgbClr val="92D050"/>
                </a:solidFill>
              </a:rPr>
              <a:t>mouth guard</a:t>
            </a:r>
            <a:endParaRPr lang="en-US" sz="1100" i="1" dirty="0">
              <a:solidFill>
                <a:srgbClr val="92D05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sp>
        <p:nvSpPr>
          <p:cNvPr id="4" name="Rectangle 3"/>
          <p:cNvSpPr/>
          <p:nvPr/>
        </p:nvSpPr>
        <p:spPr>
          <a:xfrm>
            <a:off x="8968105" y="6605211"/>
            <a:ext cx="3310522" cy="253916"/>
          </a:xfrm>
          <a:prstGeom prst="rect">
            <a:avLst/>
          </a:prstGeom>
        </p:spPr>
        <p:txBody>
          <a:bodyPr wrap="none">
            <a:spAutoFit/>
          </a:bodyPr>
          <a:lstStyle/>
          <a:p>
            <a:pPr algn="ctr"/>
            <a:r>
              <a:rPr lang="en-US" sz="1050" dirty="0">
                <a:solidFill>
                  <a:srgbClr val="002060"/>
                </a:solidFill>
              </a:rPr>
              <a:t>*There are additional fees for custom mouth guards</a:t>
            </a:r>
          </a:p>
        </p:txBody>
      </p:sp>
    </p:spTree>
    <p:extLst>
      <p:ext uri="{BB962C8B-B14F-4D97-AF65-F5344CB8AC3E}">
        <p14:creationId xmlns:p14="http://schemas.microsoft.com/office/powerpoint/2010/main" val="2143711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000">
        <p15:prstTrans prst="pageCurlDouble"/>
      </p:transition>
    </mc:Choice>
    <mc:Fallback xmlns="">
      <p:transition xmlns:p14="http://schemas.microsoft.com/office/powerpoint/2010/main" spd="slow" advTm="16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7937"/>
          </a:xfrm>
        </p:spPr>
        <p:txBody>
          <a:bodyPr/>
          <a:lstStyle/>
          <a:p>
            <a:r>
              <a:rPr lang="en-US" dirty="0"/>
              <a:t>BRACES AND ACTIVITIES</a:t>
            </a:r>
          </a:p>
        </p:txBody>
      </p:sp>
      <p:sp>
        <p:nvSpPr>
          <p:cNvPr id="3" name="Content Placeholder 2"/>
          <p:cNvSpPr>
            <a:spLocks noGrp="1"/>
          </p:cNvSpPr>
          <p:nvPr>
            <p:ph idx="1"/>
          </p:nvPr>
        </p:nvSpPr>
        <p:spPr>
          <a:xfrm>
            <a:off x="677334" y="2094415"/>
            <a:ext cx="8596668" cy="3880773"/>
          </a:xfrm>
        </p:spPr>
        <p:txBody>
          <a:bodyPr/>
          <a:lstStyle/>
          <a:p>
            <a:r>
              <a:rPr lang="en-US" dirty="0">
                <a:solidFill>
                  <a:srgbClr val="002060"/>
                </a:solidFill>
              </a:rPr>
              <a:t>It can be difficult to adjust </a:t>
            </a:r>
            <a:r>
              <a:rPr lang="en-US" dirty="0" smtClean="0">
                <a:solidFill>
                  <a:srgbClr val="002060"/>
                </a:solidFill>
              </a:rPr>
              <a:t>to playing </a:t>
            </a:r>
            <a:r>
              <a:rPr lang="en-US" dirty="0">
                <a:solidFill>
                  <a:srgbClr val="002060"/>
                </a:solidFill>
              </a:rPr>
              <a:t>an instrument with braces, but after a week or two you should be playing fine again. If lip and cheek irritation continues, please contact our office.</a:t>
            </a:r>
          </a:p>
          <a:p>
            <a:pPr marL="0" indent="0">
              <a:buNone/>
            </a:pPr>
            <a:endParaRPr lang="en-US" dirty="0"/>
          </a:p>
        </p:txBody>
      </p:sp>
      <p:sp>
        <p:nvSpPr>
          <p:cNvPr id="7" name="TextBox 6"/>
          <p:cNvSpPr txBox="1"/>
          <p:nvPr/>
        </p:nvSpPr>
        <p:spPr>
          <a:xfrm>
            <a:off x="677334" y="1424264"/>
            <a:ext cx="4427621" cy="461665"/>
          </a:xfrm>
          <a:prstGeom prst="rect">
            <a:avLst/>
          </a:prstGeom>
          <a:noFill/>
        </p:spPr>
        <p:txBody>
          <a:bodyPr wrap="square" rtlCol="0">
            <a:spAutoFit/>
          </a:bodyPr>
          <a:lstStyle/>
          <a:p>
            <a:r>
              <a:rPr lang="en-US" sz="2400" dirty="0" smtClean="0">
                <a:solidFill>
                  <a:srgbClr val="002060"/>
                </a:solidFill>
              </a:rPr>
              <a:t>Playing Instruments</a:t>
            </a:r>
            <a:endParaRPr lang="en-US" sz="2400" dirty="0">
              <a:solidFill>
                <a:srgbClr val="00206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10" name="Picture 9"/>
          <p:cNvPicPr>
            <a:picLocks noChangeAspect="1"/>
          </p:cNvPicPr>
          <p:nvPr/>
        </p:nvPicPr>
        <p:blipFill>
          <a:blip r:embed="rId3"/>
          <a:stretch>
            <a:fillRect/>
          </a:stretch>
        </p:blipFill>
        <p:spPr>
          <a:xfrm>
            <a:off x="2376630" y="3441561"/>
            <a:ext cx="5881845" cy="2235244"/>
          </a:xfrm>
          <a:prstGeom prst="rect">
            <a:avLst/>
          </a:prstGeom>
          <a:ln>
            <a:noFill/>
          </a:ln>
          <a:effectLst>
            <a:softEdge rad="112500"/>
          </a:effectLst>
        </p:spPr>
      </p:pic>
    </p:spTree>
    <p:extLst>
      <p:ext uri="{BB962C8B-B14F-4D97-AF65-F5344CB8AC3E}">
        <p14:creationId xmlns:p14="http://schemas.microsoft.com/office/powerpoint/2010/main" val="4169996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0">
        <p15:prstTrans prst="peelOff"/>
      </p:transition>
    </mc:Choice>
    <mc:Fallback xmlns="">
      <p:transition xmlns:p14="http://schemas.microsoft.com/office/powerpoint/2010/main" spd="slow" advTm="10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EXPECT DURING YOUR TREATMENT</a:t>
            </a:r>
            <a:endParaRPr lang="en-US" dirty="0"/>
          </a:p>
        </p:txBody>
      </p:sp>
      <p:sp>
        <p:nvSpPr>
          <p:cNvPr id="3" name="Content Placeholder 2"/>
          <p:cNvSpPr>
            <a:spLocks noGrp="1"/>
          </p:cNvSpPr>
          <p:nvPr>
            <p:ph idx="1"/>
          </p:nvPr>
        </p:nvSpPr>
        <p:spPr>
          <a:xfrm>
            <a:off x="677334" y="2004725"/>
            <a:ext cx="8596668" cy="3880773"/>
          </a:xfrm>
        </p:spPr>
        <p:txBody>
          <a:bodyPr/>
          <a:lstStyle/>
          <a:p>
            <a:r>
              <a:rPr lang="en-US" dirty="0" smtClean="0">
                <a:solidFill>
                  <a:srgbClr val="002060"/>
                </a:solidFill>
              </a:rPr>
              <a:t>We will typically schedule your appointments every 8-12 weeks.</a:t>
            </a:r>
          </a:p>
          <a:p>
            <a:r>
              <a:rPr lang="en-US" dirty="0" smtClean="0">
                <a:solidFill>
                  <a:srgbClr val="002060"/>
                </a:solidFill>
              </a:rPr>
              <a:t>It is important to leave your braces/appliances alone so that they can do what they are supposed to do. Don’t fiddle with them!</a:t>
            </a:r>
          </a:p>
          <a:p>
            <a:r>
              <a:rPr lang="en-US" dirty="0" smtClean="0">
                <a:solidFill>
                  <a:srgbClr val="002060"/>
                </a:solidFill>
              </a:rPr>
              <a:t>If a bracket breaks, don’t worry, but </a:t>
            </a:r>
            <a:r>
              <a:rPr lang="en-US" b="1" i="1" dirty="0" smtClean="0">
                <a:solidFill>
                  <a:srgbClr val="002060"/>
                </a:solidFill>
              </a:rPr>
              <a:t>please call us right away</a:t>
            </a:r>
            <a:r>
              <a:rPr lang="en-US" dirty="0" smtClean="0">
                <a:solidFill>
                  <a:srgbClr val="002060"/>
                </a:solidFill>
              </a:rPr>
              <a:t>! We can schedule an extra care visit to have it replaced, or we may replace it at your next appointment</a:t>
            </a:r>
            <a:r>
              <a:rPr lang="en-US" b="1" dirty="0" smtClean="0">
                <a:solidFill>
                  <a:srgbClr val="002060"/>
                </a:solidFill>
              </a:rPr>
              <a:t>. </a:t>
            </a:r>
            <a:r>
              <a:rPr lang="en-US" dirty="0" smtClean="0">
                <a:solidFill>
                  <a:srgbClr val="002060"/>
                </a:solidFill>
              </a:rPr>
              <a:t>Please keep the bracket and bring it with you to your appointment. </a:t>
            </a:r>
          </a:p>
          <a:p>
            <a:r>
              <a:rPr lang="en-US" b="1" i="1" dirty="0">
                <a:solidFill>
                  <a:srgbClr val="002060"/>
                </a:solidFill>
              </a:rPr>
              <a:t>Please keep in mind that these extra care visits are not always available at the most convenient times</a:t>
            </a:r>
            <a:r>
              <a:rPr lang="en-US" b="1" i="1" dirty="0" smtClean="0">
                <a:solidFill>
                  <a:srgbClr val="002060"/>
                </a:solidFill>
              </a:rPr>
              <a:t>.</a:t>
            </a:r>
            <a:endParaRPr lang="en-US" b="1" i="1" dirty="0">
              <a:solidFill>
                <a:srgbClr val="00206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spTree>
    <p:extLst>
      <p:ext uri="{BB962C8B-B14F-4D97-AF65-F5344CB8AC3E}">
        <p14:creationId xmlns:p14="http://schemas.microsoft.com/office/powerpoint/2010/main" val="1913257371"/>
      </p:ext>
    </p:extLst>
  </p:cSld>
  <p:clrMapOvr>
    <a:masterClrMapping/>
  </p:clrMapOvr>
  <p:transition spd="slow" advTm="1600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CASE OF AN EMERGENCY…</a:t>
            </a:r>
            <a:endParaRPr lang="en-US" dirty="0"/>
          </a:p>
        </p:txBody>
      </p:sp>
      <p:sp>
        <p:nvSpPr>
          <p:cNvPr id="3" name="Content Placeholder 2"/>
          <p:cNvSpPr>
            <a:spLocks noGrp="1"/>
          </p:cNvSpPr>
          <p:nvPr>
            <p:ph idx="1"/>
          </p:nvPr>
        </p:nvSpPr>
        <p:spPr>
          <a:xfrm>
            <a:off x="677334" y="1412444"/>
            <a:ext cx="8596668" cy="3880773"/>
          </a:xfrm>
        </p:spPr>
        <p:txBody>
          <a:bodyPr/>
          <a:lstStyle/>
          <a:p>
            <a:r>
              <a:rPr lang="en-US" dirty="0" smtClean="0">
                <a:solidFill>
                  <a:srgbClr val="002060"/>
                </a:solidFill>
              </a:rPr>
              <a:t>Clinical assistants and/or the doctors are </a:t>
            </a:r>
            <a:r>
              <a:rPr lang="en-US" i="1" dirty="0" smtClean="0">
                <a:solidFill>
                  <a:srgbClr val="002060"/>
                </a:solidFill>
              </a:rPr>
              <a:t>on-call for </a:t>
            </a:r>
            <a:r>
              <a:rPr lang="en-US" i="1" dirty="0" smtClean="0">
                <a:solidFill>
                  <a:srgbClr val="002060"/>
                </a:solidFill>
              </a:rPr>
              <a:t>traumatic </a:t>
            </a:r>
            <a:r>
              <a:rPr lang="en-US" i="1" dirty="0" smtClean="0">
                <a:solidFill>
                  <a:srgbClr val="002060"/>
                </a:solidFill>
              </a:rPr>
              <a:t>emergencies </a:t>
            </a:r>
            <a:r>
              <a:rPr lang="en-US" b="1" i="1" dirty="0" smtClean="0">
                <a:solidFill>
                  <a:srgbClr val="002060"/>
                </a:solidFill>
              </a:rPr>
              <a:t>24/7</a:t>
            </a:r>
            <a:r>
              <a:rPr lang="en-US" dirty="0" smtClean="0">
                <a:solidFill>
                  <a:srgbClr val="002060"/>
                </a:solidFill>
              </a:rPr>
              <a:t>. </a:t>
            </a:r>
            <a:r>
              <a:rPr lang="en-US" b="1" i="1" dirty="0" smtClean="0">
                <a:solidFill>
                  <a:schemeClr val="accent1"/>
                </a:solidFill>
              </a:rPr>
              <a:t>Injuries to the face </a:t>
            </a:r>
            <a:r>
              <a:rPr lang="en-US" b="1" i="1" dirty="0" smtClean="0">
                <a:solidFill>
                  <a:schemeClr val="accent1"/>
                </a:solidFill>
              </a:rPr>
              <a:t>would </a:t>
            </a:r>
            <a:r>
              <a:rPr lang="en-US" b="1" i="1" dirty="0" smtClean="0">
                <a:solidFill>
                  <a:schemeClr val="accent1"/>
                </a:solidFill>
              </a:rPr>
              <a:t>be considered an emergency</a:t>
            </a:r>
            <a:r>
              <a:rPr lang="en-US" b="1" i="1" dirty="0" smtClean="0">
                <a:solidFill>
                  <a:srgbClr val="002060"/>
                </a:solidFill>
              </a:rPr>
              <a:t>. </a:t>
            </a:r>
            <a:r>
              <a:rPr lang="en-US" dirty="0" smtClean="0">
                <a:solidFill>
                  <a:srgbClr val="002060"/>
                </a:solidFill>
              </a:rPr>
              <a:t>In the event of an emergency</a:t>
            </a:r>
            <a:r>
              <a:rPr lang="en-US" i="1" dirty="0" smtClean="0">
                <a:solidFill>
                  <a:srgbClr val="002060"/>
                </a:solidFill>
              </a:rPr>
              <a:t> </a:t>
            </a:r>
            <a:r>
              <a:rPr lang="en-US" dirty="0" smtClean="0">
                <a:solidFill>
                  <a:srgbClr val="002060"/>
                </a:solidFill>
              </a:rPr>
              <a:t>after normal business hours, call our office to be connected with the emergency pager service.</a:t>
            </a:r>
          </a:p>
          <a:p>
            <a:r>
              <a:rPr lang="en-US" dirty="0" smtClean="0">
                <a:solidFill>
                  <a:srgbClr val="002060"/>
                </a:solidFill>
              </a:rPr>
              <a:t>As a courtesy, we ask that patients and parents do </a:t>
            </a:r>
            <a:r>
              <a:rPr lang="en-US" b="1" dirty="0" smtClean="0">
                <a:solidFill>
                  <a:srgbClr val="002060"/>
                </a:solidFill>
              </a:rPr>
              <a:t>not</a:t>
            </a:r>
            <a:r>
              <a:rPr lang="en-US" dirty="0" smtClean="0">
                <a:solidFill>
                  <a:srgbClr val="002060"/>
                </a:solidFill>
              </a:rPr>
              <a:t> call our pager service for a non-emergent reason. Non-emergent examples would include calls to cancel or reschedule appointments, or to be seen solely for convenience outside of school or work hours. If the patient is experiencing the common soreness of orthodontic treatment such as a poking wire or if a bracket has fallen off, please refer to the </a:t>
            </a:r>
            <a:r>
              <a:rPr lang="en-US" i="1" dirty="0" smtClean="0">
                <a:solidFill>
                  <a:srgbClr val="002060"/>
                </a:solidFill>
              </a:rPr>
              <a:t>At-Home Solutions</a:t>
            </a:r>
            <a:r>
              <a:rPr lang="en-US" dirty="0" smtClean="0">
                <a:solidFill>
                  <a:srgbClr val="002060"/>
                </a:solidFill>
              </a:rPr>
              <a:t> page(s), and call our office during normal business hours.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spTree>
    <p:extLst>
      <p:ext uri="{BB962C8B-B14F-4D97-AF65-F5344CB8AC3E}">
        <p14:creationId xmlns:p14="http://schemas.microsoft.com/office/powerpoint/2010/main" val="2206048901"/>
      </p:ext>
    </p:extLst>
  </p:cSld>
  <p:clrMapOvr>
    <a:masterClrMapping/>
  </p:clrMapOvr>
  <mc:AlternateContent xmlns:mc="http://schemas.openxmlformats.org/markup-compatibility/2006" xmlns:p14="http://schemas.microsoft.com/office/powerpoint/2010/main">
    <mc:Choice Requires="p14">
      <p:transition spd="slow" p14:dur="800" advTm="16000">
        <p14:flythrough/>
      </p:transition>
    </mc:Choice>
    <mc:Fallback xmlns="">
      <p:transition spd="slow" advTm="16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CLEANING YOUR TEETH WITH BRACES</a:t>
            </a:r>
            <a:endParaRPr lang="en-US" dirty="0"/>
          </a:p>
        </p:txBody>
      </p:sp>
      <p:sp>
        <p:nvSpPr>
          <p:cNvPr id="3" name="Text Placeholder 2"/>
          <p:cNvSpPr>
            <a:spLocks noGrp="1"/>
          </p:cNvSpPr>
          <p:nvPr>
            <p:ph type="body" idx="1"/>
          </p:nvPr>
        </p:nvSpPr>
        <p:spPr>
          <a:xfrm>
            <a:off x="675741" y="1167295"/>
            <a:ext cx="4185623" cy="576262"/>
          </a:xfrm>
        </p:spPr>
        <p:txBody>
          <a:bodyPr/>
          <a:lstStyle/>
          <a:p>
            <a:r>
              <a:rPr lang="en-US" dirty="0" smtClean="0">
                <a:solidFill>
                  <a:srgbClr val="002060"/>
                </a:solidFill>
              </a:rPr>
              <a:t>Brushing</a:t>
            </a:r>
            <a:endParaRPr lang="en-US" dirty="0">
              <a:solidFill>
                <a:srgbClr val="002060"/>
              </a:solidFill>
            </a:endParaRPr>
          </a:p>
        </p:txBody>
      </p:sp>
      <p:sp>
        <p:nvSpPr>
          <p:cNvPr id="6" name="Content Placeholder 5"/>
          <p:cNvSpPr>
            <a:spLocks noGrp="1"/>
          </p:cNvSpPr>
          <p:nvPr>
            <p:ph sz="quarter" idx="4"/>
          </p:nvPr>
        </p:nvSpPr>
        <p:spPr>
          <a:xfrm>
            <a:off x="5737868" y="1930400"/>
            <a:ext cx="6390401" cy="4736407"/>
          </a:xfrm>
        </p:spPr>
        <p:txBody>
          <a:bodyPr>
            <a:normAutofit/>
          </a:bodyPr>
          <a:lstStyle/>
          <a:p>
            <a:pPr marL="0" indent="0">
              <a:buNone/>
            </a:pPr>
            <a:endParaRPr lang="en-US" sz="1400" dirty="0"/>
          </a:p>
          <a:p>
            <a:endParaRPr lang="en-US" sz="1400" dirty="0" smtClean="0"/>
          </a:p>
          <a:p>
            <a:pPr marL="0" indent="0">
              <a:buNone/>
            </a:pPr>
            <a:endParaRPr lang="en-US" sz="1400" dirty="0" smtClean="0"/>
          </a:p>
          <a:p>
            <a:pPr marL="0" indent="0">
              <a:buNone/>
            </a:pPr>
            <a:endParaRPr lang="en-US" sz="1400" dirty="0" smtClean="0"/>
          </a:p>
          <a:p>
            <a:pPr marL="0" indent="0">
              <a:buNone/>
            </a:pPr>
            <a:endParaRPr lang="en-US" dirty="0"/>
          </a:p>
        </p:txBody>
      </p:sp>
      <p:sp>
        <p:nvSpPr>
          <p:cNvPr id="8" name="Content Placeholder 7"/>
          <p:cNvSpPr>
            <a:spLocks noGrp="1"/>
          </p:cNvSpPr>
          <p:nvPr>
            <p:ph sz="half" idx="2"/>
          </p:nvPr>
        </p:nvSpPr>
        <p:spPr>
          <a:xfrm>
            <a:off x="675742" y="1759263"/>
            <a:ext cx="9432533" cy="1431232"/>
          </a:xfrm>
        </p:spPr>
        <p:txBody>
          <a:bodyPr>
            <a:noAutofit/>
          </a:bodyPr>
          <a:lstStyle/>
          <a:p>
            <a:r>
              <a:rPr lang="en-US" dirty="0" smtClean="0">
                <a:solidFill>
                  <a:srgbClr val="002060"/>
                </a:solidFill>
              </a:rPr>
              <a:t>Brush in circular motions and angle </a:t>
            </a:r>
            <a:r>
              <a:rPr lang="en-US" dirty="0">
                <a:solidFill>
                  <a:srgbClr val="002060"/>
                </a:solidFill>
              </a:rPr>
              <a:t>your toothbrush as pictured </a:t>
            </a:r>
            <a:r>
              <a:rPr lang="en-US" dirty="0" smtClean="0">
                <a:solidFill>
                  <a:srgbClr val="002060"/>
                </a:solidFill>
              </a:rPr>
              <a:t>below.</a:t>
            </a:r>
          </a:p>
          <a:p>
            <a:r>
              <a:rPr lang="en-US" dirty="0" smtClean="0">
                <a:solidFill>
                  <a:srgbClr val="002060"/>
                </a:solidFill>
              </a:rPr>
              <a:t>Brush 3 times a day and/or after meals. </a:t>
            </a:r>
          </a:p>
          <a:p>
            <a:r>
              <a:rPr lang="en-US" dirty="0" smtClean="0">
                <a:solidFill>
                  <a:srgbClr val="002060"/>
                </a:solidFill>
              </a:rPr>
              <a:t>After brushing at night, </a:t>
            </a:r>
            <a:r>
              <a:rPr lang="en-US" dirty="0">
                <a:solidFill>
                  <a:srgbClr val="002060"/>
                </a:solidFill>
              </a:rPr>
              <a:t>u</a:t>
            </a:r>
            <a:r>
              <a:rPr lang="en-US" dirty="0" smtClean="0">
                <a:solidFill>
                  <a:srgbClr val="002060"/>
                </a:solidFill>
              </a:rPr>
              <a:t>se a pea-sized amount of your </a:t>
            </a:r>
            <a:r>
              <a:rPr lang="en-US" i="1" dirty="0" smtClean="0">
                <a:solidFill>
                  <a:srgbClr val="002060"/>
                </a:solidFill>
              </a:rPr>
              <a:t>PreviDent</a:t>
            </a:r>
            <a:r>
              <a:rPr lang="en-US" b="1" dirty="0" smtClean="0">
                <a:solidFill>
                  <a:srgbClr val="002060"/>
                </a:solidFill>
                <a:latin typeface="Roboto"/>
              </a:rPr>
              <a:t>®</a:t>
            </a:r>
            <a:r>
              <a:rPr lang="en-US" dirty="0" smtClean="0">
                <a:solidFill>
                  <a:srgbClr val="002060"/>
                </a:solidFill>
                <a:latin typeface="Roboto"/>
              </a:rPr>
              <a:t> </a:t>
            </a:r>
            <a:r>
              <a:rPr lang="en-US" dirty="0" smtClean="0">
                <a:solidFill>
                  <a:srgbClr val="002060"/>
                </a:solidFill>
              </a:rPr>
              <a:t>toothpaste on all of your teeth, spitting out the excess. Do not rinse, eat, or drink for at least 30 minutes after using </a:t>
            </a:r>
            <a:r>
              <a:rPr lang="en-US" i="1" dirty="0">
                <a:solidFill>
                  <a:srgbClr val="002060"/>
                </a:solidFill>
              </a:rPr>
              <a:t>PreviDent</a:t>
            </a:r>
            <a:r>
              <a:rPr lang="en-US" b="1" dirty="0" smtClean="0">
                <a:solidFill>
                  <a:srgbClr val="002060"/>
                </a:solidFill>
                <a:latin typeface="Roboto"/>
              </a:rPr>
              <a:t>®</a:t>
            </a:r>
            <a:r>
              <a:rPr lang="en-US" dirty="0">
                <a:solidFill>
                  <a:srgbClr val="002060"/>
                </a:solidFill>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10" name="Picture 9"/>
          <p:cNvPicPr>
            <a:picLocks noChangeAspect="1"/>
          </p:cNvPicPr>
          <p:nvPr/>
        </p:nvPicPr>
        <p:blipFill>
          <a:blip r:embed="rId3"/>
          <a:stretch>
            <a:fillRect/>
          </a:stretch>
        </p:blipFill>
        <p:spPr>
          <a:xfrm>
            <a:off x="140583" y="3786260"/>
            <a:ext cx="1799802" cy="1975908"/>
          </a:xfrm>
          <a:prstGeom prst="rect">
            <a:avLst/>
          </a:prstGeom>
        </p:spPr>
      </p:pic>
      <p:pic>
        <p:nvPicPr>
          <p:cNvPr id="11" name="Picture 10"/>
          <p:cNvPicPr>
            <a:picLocks noChangeAspect="1"/>
          </p:cNvPicPr>
          <p:nvPr/>
        </p:nvPicPr>
        <p:blipFill>
          <a:blip r:embed="rId4"/>
          <a:stretch>
            <a:fillRect/>
          </a:stretch>
        </p:blipFill>
        <p:spPr>
          <a:xfrm>
            <a:off x="2109935" y="3786260"/>
            <a:ext cx="1735574" cy="1975908"/>
          </a:xfrm>
          <a:prstGeom prst="rect">
            <a:avLst/>
          </a:prstGeom>
        </p:spPr>
      </p:pic>
      <p:pic>
        <p:nvPicPr>
          <p:cNvPr id="12" name="Picture 11"/>
          <p:cNvPicPr>
            <a:picLocks noChangeAspect="1"/>
          </p:cNvPicPr>
          <p:nvPr/>
        </p:nvPicPr>
        <p:blipFill>
          <a:blip r:embed="rId5"/>
          <a:stretch>
            <a:fillRect/>
          </a:stretch>
        </p:blipFill>
        <p:spPr>
          <a:xfrm>
            <a:off x="4054296" y="3784797"/>
            <a:ext cx="1741769" cy="1977371"/>
          </a:xfrm>
          <a:prstGeom prst="rect">
            <a:avLst/>
          </a:prstGeom>
        </p:spPr>
      </p:pic>
      <p:pic>
        <p:nvPicPr>
          <p:cNvPr id="13" name="Picture 12"/>
          <p:cNvPicPr>
            <a:picLocks noChangeAspect="1"/>
          </p:cNvPicPr>
          <p:nvPr/>
        </p:nvPicPr>
        <p:blipFill>
          <a:blip r:embed="rId6"/>
          <a:stretch>
            <a:fillRect/>
          </a:stretch>
        </p:blipFill>
        <p:spPr>
          <a:xfrm>
            <a:off x="6016637" y="3784797"/>
            <a:ext cx="1741223" cy="1974767"/>
          </a:xfrm>
          <a:prstGeom prst="rect">
            <a:avLst/>
          </a:prstGeom>
        </p:spPr>
      </p:pic>
      <p:pic>
        <p:nvPicPr>
          <p:cNvPr id="15" name="Picture 14"/>
          <p:cNvPicPr>
            <a:picLocks noChangeAspect="1"/>
          </p:cNvPicPr>
          <p:nvPr/>
        </p:nvPicPr>
        <p:blipFill>
          <a:blip r:embed="rId7"/>
          <a:stretch>
            <a:fillRect/>
          </a:stretch>
        </p:blipFill>
        <p:spPr>
          <a:xfrm>
            <a:off x="7982860" y="3784796"/>
            <a:ext cx="1909271" cy="1974767"/>
          </a:xfrm>
          <a:prstGeom prst="rect">
            <a:avLst/>
          </a:prstGeom>
        </p:spPr>
      </p:pic>
      <p:pic>
        <p:nvPicPr>
          <p:cNvPr id="16" name="Picture 15"/>
          <p:cNvPicPr>
            <a:picLocks noChangeAspect="1"/>
          </p:cNvPicPr>
          <p:nvPr/>
        </p:nvPicPr>
        <p:blipFill>
          <a:blip r:embed="rId8"/>
          <a:stretch>
            <a:fillRect/>
          </a:stretch>
        </p:blipFill>
        <p:spPr>
          <a:xfrm>
            <a:off x="10108275" y="3784796"/>
            <a:ext cx="1849856" cy="1974766"/>
          </a:xfrm>
          <a:prstGeom prst="rect">
            <a:avLst/>
          </a:prstGeom>
        </p:spPr>
      </p:pic>
      <p:sp>
        <p:nvSpPr>
          <p:cNvPr id="17" name="TextBox 16"/>
          <p:cNvSpPr txBox="1"/>
          <p:nvPr/>
        </p:nvSpPr>
        <p:spPr>
          <a:xfrm>
            <a:off x="60106" y="5841652"/>
            <a:ext cx="1960756" cy="246221"/>
          </a:xfrm>
          <a:prstGeom prst="rect">
            <a:avLst/>
          </a:prstGeom>
          <a:noFill/>
        </p:spPr>
        <p:txBody>
          <a:bodyPr wrap="square" rtlCol="0">
            <a:spAutoFit/>
          </a:bodyPr>
          <a:lstStyle/>
          <a:p>
            <a:r>
              <a:rPr lang="en-US" sz="1000" dirty="0" smtClean="0">
                <a:solidFill>
                  <a:srgbClr val="002060"/>
                </a:solidFill>
              </a:rPr>
              <a:t>Right &amp; left sides </a:t>
            </a:r>
            <a:r>
              <a:rPr lang="en-US" sz="1000" i="1" dirty="0" smtClean="0">
                <a:solidFill>
                  <a:srgbClr val="002060"/>
                </a:solidFill>
              </a:rPr>
              <a:t>above </a:t>
            </a:r>
            <a:r>
              <a:rPr lang="en-US" sz="1000" dirty="0" smtClean="0">
                <a:solidFill>
                  <a:srgbClr val="002060"/>
                </a:solidFill>
              </a:rPr>
              <a:t>braces </a:t>
            </a:r>
            <a:endParaRPr lang="en-US" sz="1000" dirty="0">
              <a:solidFill>
                <a:srgbClr val="002060"/>
              </a:solidFill>
            </a:endParaRPr>
          </a:p>
        </p:txBody>
      </p:sp>
      <p:sp>
        <p:nvSpPr>
          <p:cNvPr id="18" name="Rectangle 17"/>
          <p:cNvSpPr/>
          <p:nvPr/>
        </p:nvSpPr>
        <p:spPr>
          <a:xfrm>
            <a:off x="2021101" y="5845001"/>
            <a:ext cx="2016899" cy="246221"/>
          </a:xfrm>
          <a:prstGeom prst="rect">
            <a:avLst/>
          </a:prstGeom>
        </p:spPr>
        <p:txBody>
          <a:bodyPr wrap="none">
            <a:spAutoFit/>
          </a:bodyPr>
          <a:lstStyle/>
          <a:p>
            <a:r>
              <a:rPr lang="en-US" sz="1000" dirty="0">
                <a:solidFill>
                  <a:srgbClr val="002060"/>
                </a:solidFill>
              </a:rPr>
              <a:t>Right &amp; left sides </a:t>
            </a:r>
            <a:r>
              <a:rPr lang="en-US" sz="1000" i="1" dirty="0" smtClean="0">
                <a:solidFill>
                  <a:srgbClr val="002060"/>
                </a:solidFill>
              </a:rPr>
              <a:t>below </a:t>
            </a:r>
            <a:r>
              <a:rPr lang="en-US" sz="1000" dirty="0" smtClean="0">
                <a:solidFill>
                  <a:srgbClr val="002060"/>
                </a:solidFill>
              </a:rPr>
              <a:t>braces </a:t>
            </a:r>
            <a:endParaRPr lang="en-US" sz="1000" dirty="0">
              <a:solidFill>
                <a:srgbClr val="002060"/>
              </a:solidFill>
            </a:endParaRPr>
          </a:p>
        </p:txBody>
      </p:sp>
      <p:sp>
        <p:nvSpPr>
          <p:cNvPr id="19" name="Rectangle 18"/>
          <p:cNvSpPr/>
          <p:nvPr/>
        </p:nvSpPr>
        <p:spPr>
          <a:xfrm>
            <a:off x="4242140" y="5852189"/>
            <a:ext cx="1366080" cy="246221"/>
          </a:xfrm>
          <a:prstGeom prst="rect">
            <a:avLst/>
          </a:prstGeom>
        </p:spPr>
        <p:txBody>
          <a:bodyPr wrap="none">
            <a:spAutoFit/>
          </a:bodyPr>
          <a:lstStyle/>
          <a:p>
            <a:r>
              <a:rPr lang="en-US" sz="1000" dirty="0" smtClean="0">
                <a:solidFill>
                  <a:srgbClr val="002060"/>
                </a:solidFill>
              </a:rPr>
              <a:t>Center </a:t>
            </a:r>
            <a:r>
              <a:rPr lang="en-US" sz="1000" i="1" dirty="0" smtClean="0">
                <a:solidFill>
                  <a:srgbClr val="002060"/>
                </a:solidFill>
              </a:rPr>
              <a:t>above</a:t>
            </a:r>
            <a:r>
              <a:rPr lang="en-US" sz="1000" dirty="0" smtClean="0">
                <a:solidFill>
                  <a:srgbClr val="002060"/>
                </a:solidFill>
              </a:rPr>
              <a:t> braces</a:t>
            </a:r>
            <a:endParaRPr lang="en-US" sz="1000" dirty="0">
              <a:solidFill>
                <a:srgbClr val="002060"/>
              </a:solidFill>
            </a:endParaRPr>
          </a:p>
        </p:txBody>
      </p:sp>
      <p:sp>
        <p:nvSpPr>
          <p:cNvPr id="20" name="Rectangle 19"/>
          <p:cNvSpPr/>
          <p:nvPr/>
        </p:nvSpPr>
        <p:spPr>
          <a:xfrm>
            <a:off x="6198060" y="5851978"/>
            <a:ext cx="1374094" cy="246221"/>
          </a:xfrm>
          <a:prstGeom prst="rect">
            <a:avLst/>
          </a:prstGeom>
        </p:spPr>
        <p:txBody>
          <a:bodyPr wrap="none">
            <a:spAutoFit/>
          </a:bodyPr>
          <a:lstStyle/>
          <a:p>
            <a:r>
              <a:rPr lang="en-US" sz="1000" dirty="0" smtClean="0">
                <a:solidFill>
                  <a:srgbClr val="002060"/>
                </a:solidFill>
              </a:rPr>
              <a:t>Center </a:t>
            </a:r>
            <a:r>
              <a:rPr lang="en-US" sz="1000" i="1" dirty="0" smtClean="0">
                <a:solidFill>
                  <a:srgbClr val="002060"/>
                </a:solidFill>
              </a:rPr>
              <a:t>below</a:t>
            </a:r>
            <a:r>
              <a:rPr lang="en-US" sz="1000" dirty="0" smtClean="0">
                <a:solidFill>
                  <a:srgbClr val="002060"/>
                </a:solidFill>
              </a:rPr>
              <a:t> braces</a:t>
            </a:r>
            <a:endParaRPr lang="en-US" sz="1000" dirty="0">
              <a:solidFill>
                <a:srgbClr val="002060"/>
              </a:solidFill>
            </a:endParaRPr>
          </a:p>
        </p:txBody>
      </p:sp>
      <p:sp>
        <p:nvSpPr>
          <p:cNvPr id="21" name="Rectangle 20"/>
          <p:cNvSpPr/>
          <p:nvPr/>
        </p:nvSpPr>
        <p:spPr>
          <a:xfrm>
            <a:off x="7805236" y="5851977"/>
            <a:ext cx="2249334" cy="246221"/>
          </a:xfrm>
          <a:prstGeom prst="rect">
            <a:avLst/>
          </a:prstGeom>
        </p:spPr>
        <p:txBody>
          <a:bodyPr wrap="none">
            <a:spAutoFit/>
          </a:bodyPr>
          <a:lstStyle/>
          <a:p>
            <a:r>
              <a:rPr lang="en-US" sz="1000" dirty="0">
                <a:solidFill>
                  <a:srgbClr val="002060"/>
                </a:solidFill>
              </a:rPr>
              <a:t>Right &amp; left </a:t>
            </a:r>
            <a:r>
              <a:rPr lang="en-US" sz="1000" dirty="0" smtClean="0">
                <a:solidFill>
                  <a:srgbClr val="002060"/>
                </a:solidFill>
              </a:rPr>
              <a:t>sides on </a:t>
            </a:r>
            <a:r>
              <a:rPr lang="en-US" sz="1000" i="1" dirty="0" smtClean="0">
                <a:solidFill>
                  <a:srgbClr val="002060"/>
                </a:solidFill>
              </a:rPr>
              <a:t>biting surfaces</a:t>
            </a:r>
            <a:endParaRPr lang="en-US" sz="1000" dirty="0">
              <a:solidFill>
                <a:srgbClr val="002060"/>
              </a:solidFill>
            </a:endParaRPr>
          </a:p>
        </p:txBody>
      </p:sp>
      <p:sp>
        <p:nvSpPr>
          <p:cNvPr id="22" name="Rectangle 21"/>
          <p:cNvSpPr/>
          <p:nvPr/>
        </p:nvSpPr>
        <p:spPr>
          <a:xfrm>
            <a:off x="10019143" y="5851977"/>
            <a:ext cx="2028119" cy="246221"/>
          </a:xfrm>
          <a:prstGeom prst="rect">
            <a:avLst/>
          </a:prstGeom>
        </p:spPr>
        <p:txBody>
          <a:bodyPr wrap="none">
            <a:spAutoFit/>
          </a:bodyPr>
          <a:lstStyle/>
          <a:p>
            <a:r>
              <a:rPr lang="en-US" sz="1000" dirty="0" smtClean="0">
                <a:solidFill>
                  <a:srgbClr val="002060"/>
                </a:solidFill>
              </a:rPr>
              <a:t>All </a:t>
            </a:r>
            <a:r>
              <a:rPr lang="en-US" sz="1000" i="1" dirty="0" smtClean="0">
                <a:solidFill>
                  <a:srgbClr val="002060"/>
                </a:solidFill>
              </a:rPr>
              <a:t>inner</a:t>
            </a:r>
            <a:r>
              <a:rPr lang="en-US" sz="1000" dirty="0" smtClean="0">
                <a:solidFill>
                  <a:srgbClr val="002060"/>
                </a:solidFill>
              </a:rPr>
              <a:t> (tongue-side) surfaces </a:t>
            </a:r>
            <a:endParaRPr lang="en-US" sz="1000" dirty="0">
              <a:solidFill>
                <a:srgbClr val="002060"/>
              </a:solidFill>
            </a:endParaRPr>
          </a:p>
        </p:txBody>
      </p:sp>
    </p:spTree>
    <p:extLst>
      <p:ext uri="{BB962C8B-B14F-4D97-AF65-F5344CB8AC3E}">
        <p14:creationId xmlns:p14="http://schemas.microsoft.com/office/powerpoint/2010/main" val="3432208192"/>
      </p:ext>
    </p:extLst>
  </p:cSld>
  <p:clrMapOvr>
    <a:masterClrMapping/>
  </p:clrMapOvr>
  <mc:AlternateContent xmlns:mc="http://schemas.openxmlformats.org/markup-compatibility/2006" xmlns:p14="http://schemas.microsoft.com/office/powerpoint/2010/main">
    <mc:Choice Requires="p14">
      <p:transition p14:dur="250" advTm="16000">
        <p:push dir="u"/>
      </p:transition>
    </mc:Choice>
    <mc:Fallback xmlns="">
      <p:transition advTm="16000">
        <p:push dir="u"/>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468" y="188283"/>
            <a:ext cx="6248400" cy="1618488"/>
          </a:xfrm>
          <a:prstGeom prst="rect">
            <a:avLst/>
          </a:prstGeom>
        </p:spPr>
      </p:pic>
      <p:sp>
        <p:nvSpPr>
          <p:cNvPr id="7" name="Content Placeholder 6"/>
          <p:cNvSpPr>
            <a:spLocks noGrp="1"/>
          </p:cNvSpPr>
          <p:nvPr>
            <p:ph idx="1"/>
          </p:nvPr>
        </p:nvSpPr>
        <p:spPr>
          <a:xfrm>
            <a:off x="677334" y="1806771"/>
            <a:ext cx="8596668" cy="3880773"/>
          </a:xfrm>
        </p:spPr>
        <p:txBody>
          <a:bodyPr>
            <a:noAutofit/>
          </a:bodyPr>
          <a:lstStyle/>
          <a:p>
            <a:pPr marL="0" indent="0" algn="ctr">
              <a:lnSpc>
                <a:spcPct val="150000"/>
              </a:lnSpc>
              <a:buNone/>
            </a:pPr>
            <a:endParaRPr lang="en-US" sz="1700" dirty="0" smtClean="0">
              <a:solidFill>
                <a:srgbClr val="92D050"/>
              </a:solidFill>
            </a:endParaRPr>
          </a:p>
          <a:p>
            <a:pPr marL="0" indent="0" algn="ctr">
              <a:lnSpc>
                <a:spcPct val="150000"/>
              </a:lnSpc>
              <a:buNone/>
            </a:pPr>
            <a:r>
              <a:rPr lang="en-US" sz="1700" dirty="0" smtClean="0">
                <a:solidFill>
                  <a:srgbClr val="92D050"/>
                </a:solidFill>
              </a:rPr>
              <a:t>HOW </a:t>
            </a:r>
            <a:r>
              <a:rPr lang="en-US" sz="1700" dirty="0" smtClean="0">
                <a:solidFill>
                  <a:srgbClr val="92D050"/>
                </a:solidFill>
              </a:rPr>
              <a:t>TO CONTACT US</a:t>
            </a:r>
            <a:r>
              <a:rPr lang="en-US" sz="1700" dirty="0" smtClean="0">
                <a:solidFill>
                  <a:srgbClr val="92D050"/>
                </a:solidFill>
              </a:rPr>
              <a:t>:</a:t>
            </a:r>
          </a:p>
          <a:p>
            <a:pPr marL="0" indent="0" algn="ctr">
              <a:lnSpc>
                <a:spcPct val="150000"/>
              </a:lnSpc>
              <a:buNone/>
            </a:pPr>
            <a:endParaRPr lang="en-US" sz="1700" dirty="0" smtClean="0">
              <a:solidFill>
                <a:srgbClr val="92D050"/>
              </a:solidFill>
            </a:endParaRPr>
          </a:p>
          <a:p>
            <a:pPr marL="0" indent="0" algn="ctr">
              <a:buNone/>
            </a:pPr>
            <a:r>
              <a:rPr lang="en-US" sz="1700" dirty="0" smtClean="0">
                <a:solidFill>
                  <a:srgbClr val="002060"/>
                </a:solidFill>
              </a:rPr>
              <a:t>WATERFORD</a:t>
            </a:r>
          </a:p>
          <a:p>
            <a:pPr marL="0" indent="0" algn="ctr">
              <a:buNone/>
            </a:pPr>
            <a:r>
              <a:rPr lang="en-US" sz="1700" dirty="0" smtClean="0">
                <a:solidFill>
                  <a:srgbClr val="92D050"/>
                </a:solidFill>
              </a:rPr>
              <a:t>860.443.1827</a:t>
            </a:r>
          </a:p>
          <a:p>
            <a:pPr marL="0" indent="0" algn="ctr">
              <a:buNone/>
            </a:pPr>
            <a:endParaRPr lang="en-US" sz="1700" dirty="0" smtClean="0">
              <a:solidFill>
                <a:srgbClr val="92D050"/>
              </a:solidFill>
            </a:endParaRPr>
          </a:p>
          <a:p>
            <a:pPr marL="0" indent="0" algn="ctr">
              <a:buNone/>
            </a:pPr>
            <a:r>
              <a:rPr lang="en-US" sz="1700" dirty="0" smtClean="0">
                <a:solidFill>
                  <a:srgbClr val="002060"/>
                </a:solidFill>
              </a:rPr>
              <a:t>NORWICH</a:t>
            </a:r>
          </a:p>
          <a:p>
            <a:pPr marL="0" indent="0" algn="ctr">
              <a:buNone/>
            </a:pPr>
            <a:r>
              <a:rPr lang="en-US" sz="1700" dirty="0" smtClean="0">
                <a:solidFill>
                  <a:srgbClr val="92D050"/>
                </a:solidFill>
              </a:rPr>
              <a:t>860.886.7777</a:t>
            </a:r>
          </a:p>
          <a:p>
            <a:pPr marL="0" indent="0" algn="ctr">
              <a:buNone/>
            </a:pPr>
            <a:endParaRPr lang="en-US" sz="1700" dirty="0" smtClean="0">
              <a:solidFill>
                <a:srgbClr val="92D050"/>
              </a:solidFill>
            </a:endParaRPr>
          </a:p>
          <a:p>
            <a:pPr marL="0" indent="0" algn="ctr">
              <a:buNone/>
            </a:pPr>
            <a:endParaRPr lang="en-US" sz="1700" dirty="0" smtClean="0">
              <a:solidFill>
                <a:srgbClr val="92D050"/>
              </a:solidFill>
            </a:endParaRPr>
          </a:p>
        </p:txBody>
      </p:sp>
    </p:spTree>
    <p:extLst>
      <p:ext uri="{BB962C8B-B14F-4D97-AF65-F5344CB8AC3E}">
        <p14:creationId xmlns:p14="http://schemas.microsoft.com/office/powerpoint/2010/main" val="3939132508"/>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77334" y="609600"/>
            <a:ext cx="8674484" cy="678873"/>
          </a:xfrm>
        </p:spPr>
        <p:txBody>
          <a:bodyPr>
            <a:normAutofit/>
          </a:bodyPr>
          <a:lstStyle/>
          <a:p>
            <a:r>
              <a:rPr lang="en-US" dirty="0"/>
              <a:t>CLEANING YOUR TEETH WITH </a:t>
            </a:r>
            <a:r>
              <a:rPr lang="en-US" dirty="0" smtClean="0"/>
              <a:t>BRACES</a:t>
            </a:r>
            <a:endParaRPr lang="en-US" dirty="0"/>
          </a:p>
        </p:txBody>
      </p:sp>
      <p:sp>
        <p:nvSpPr>
          <p:cNvPr id="8" name="Content Placeholder 7"/>
          <p:cNvSpPr>
            <a:spLocks noGrp="1"/>
          </p:cNvSpPr>
          <p:nvPr>
            <p:ph idx="1"/>
          </p:nvPr>
        </p:nvSpPr>
        <p:spPr>
          <a:xfrm>
            <a:off x="677334" y="2049396"/>
            <a:ext cx="8596668" cy="3880773"/>
          </a:xfrm>
        </p:spPr>
        <p:txBody>
          <a:bodyPr/>
          <a:lstStyle/>
          <a:p>
            <a:r>
              <a:rPr lang="en-US" dirty="0">
                <a:solidFill>
                  <a:srgbClr val="002060"/>
                </a:solidFill>
              </a:rPr>
              <a:t>Threader floss will </a:t>
            </a:r>
            <a:r>
              <a:rPr lang="en-US" dirty="0" smtClean="0">
                <a:solidFill>
                  <a:srgbClr val="002060"/>
                </a:solidFill>
              </a:rPr>
              <a:t>assist you in flossing between </a:t>
            </a:r>
            <a:r>
              <a:rPr lang="en-US" dirty="0">
                <a:solidFill>
                  <a:srgbClr val="002060"/>
                </a:solidFill>
              </a:rPr>
              <a:t>your braces and under your wires. Without flossing, your gums may become red and </a:t>
            </a:r>
            <a:r>
              <a:rPr lang="en-US" dirty="0" smtClean="0">
                <a:solidFill>
                  <a:srgbClr val="002060"/>
                </a:solidFill>
              </a:rPr>
              <a:t>puffy, </a:t>
            </a:r>
            <a:r>
              <a:rPr lang="en-US" dirty="0">
                <a:solidFill>
                  <a:srgbClr val="002060"/>
                </a:solidFill>
              </a:rPr>
              <a:t>which can lead to gingivitis!</a:t>
            </a:r>
          </a:p>
          <a:p>
            <a:pPr marL="0" indent="0">
              <a:buNone/>
            </a:pPr>
            <a:endParaRPr lang="en-US" dirty="0"/>
          </a:p>
        </p:txBody>
      </p:sp>
      <p:sp>
        <p:nvSpPr>
          <p:cNvPr id="9" name="TextBox 8"/>
          <p:cNvSpPr txBox="1"/>
          <p:nvPr/>
        </p:nvSpPr>
        <p:spPr>
          <a:xfrm>
            <a:off x="675741" y="1438102"/>
            <a:ext cx="4933757" cy="461665"/>
          </a:xfrm>
          <a:prstGeom prst="rect">
            <a:avLst/>
          </a:prstGeom>
          <a:noFill/>
        </p:spPr>
        <p:txBody>
          <a:bodyPr wrap="square" rtlCol="0">
            <a:spAutoFit/>
          </a:bodyPr>
          <a:lstStyle/>
          <a:p>
            <a:r>
              <a:rPr lang="en-US" sz="2400" dirty="0" smtClean="0">
                <a:solidFill>
                  <a:srgbClr val="002060"/>
                </a:solidFill>
              </a:rPr>
              <a:t>Flossing</a:t>
            </a:r>
            <a:endParaRPr lang="en-US" sz="2400" dirty="0">
              <a:solidFill>
                <a:srgbClr val="002060"/>
              </a:solidFill>
            </a:endParaRPr>
          </a:p>
        </p:txBody>
      </p:sp>
      <p:sp>
        <p:nvSpPr>
          <p:cNvPr id="11" name="Rectangle 10"/>
          <p:cNvSpPr/>
          <p:nvPr/>
        </p:nvSpPr>
        <p:spPr>
          <a:xfrm>
            <a:off x="5933816" y="5683948"/>
            <a:ext cx="1143538" cy="246221"/>
          </a:xfrm>
          <a:prstGeom prst="rect">
            <a:avLst/>
          </a:prstGeom>
        </p:spPr>
        <p:txBody>
          <a:bodyPr wrap="square">
            <a:spAutoFit/>
          </a:bodyPr>
          <a:lstStyle/>
          <a:p>
            <a:r>
              <a:rPr lang="en-US" sz="1000" i="1" dirty="0">
                <a:solidFill>
                  <a:schemeClr val="accent2">
                    <a:lumMod val="60000"/>
                    <a:lumOff val="40000"/>
                  </a:schemeClr>
                </a:solidFill>
              </a:rPr>
              <a:t>Threader Floss</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2" name="Picture 1"/>
          <p:cNvPicPr>
            <a:picLocks noChangeAspect="1"/>
          </p:cNvPicPr>
          <p:nvPr/>
        </p:nvPicPr>
        <p:blipFill>
          <a:blip r:embed="rId3"/>
          <a:stretch>
            <a:fillRect/>
          </a:stretch>
        </p:blipFill>
        <p:spPr>
          <a:xfrm>
            <a:off x="2617219" y="2895990"/>
            <a:ext cx="3316597" cy="3034179"/>
          </a:xfrm>
          <a:prstGeom prst="rect">
            <a:avLst/>
          </a:prstGeom>
          <a:ln>
            <a:noFill/>
          </a:ln>
          <a:effectLst>
            <a:softEdge rad="112500"/>
          </a:effectLst>
        </p:spPr>
      </p:pic>
    </p:spTree>
    <p:extLst>
      <p:ext uri="{BB962C8B-B14F-4D97-AF65-F5344CB8AC3E}">
        <p14:creationId xmlns:p14="http://schemas.microsoft.com/office/powerpoint/2010/main" val="333189789"/>
      </p:ext>
    </p:extLst>
  </p:cSld>
  <p:clrMapOvr>
    <a:masterClrMapping/>
  </p:clrMapOvr>
  <mc:AlternateContent xmlns:mc="http://schemas.openxmlformats.org/markup-compatibility/2006" xmlns:p14="http://schemas.microsoft.com/office/powerpoint/2010/main">
    <mc:Choice Requires="p14">
      <p:transition p14:dur="100" advTm="10000">
        <p:wheel spokes="1"/>
      </p:transition>
    </mc:Choice>
    <mc:Fallback xmlns="">
      <p:transition advTm="10000">
        <p:wheel spokes="1"/>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CLEANING YOUR TEETH WITH BRACES</a:t>
            </a:r>
          </a:p>
        </p:txBody>
      </p:sp>
      <p:sp>
        <p:nvSpPr>
          <p:cNvPr id="3" name="Content Placeholder 2"/>
          <p:cNvSpPr>
            <a:spLocks noGrp="1"/>
          </p:cNvSpPr>
          <p:nvPr>
            <p:ph idx="1"/>
          </p:nvPr>
        </p:nvSpPr>
        <p:spPr>
          <a:xfrm>
            <a:off x="677334" y="2078182"/>
            <a:ext cx="8596668" cy="3880773"/>
          </a:xfrm>
        </p:spPr>
        <p:txBody>
          <a:bodyPr/>
          <a:lstStyle/>
          <a:p>
            <a:r>
              <a:rPr lang="en-US" dirty="0" smtClean="0">
                <a:solidFill>
                  <a:srgbClr val="002060"/>
                </a:solidFill>
              </a:rPr>
              <a:t>Another </a:t>
            </a:r>
            <a:r>
              <a:rPr lang="en-US" dirty="0">
                <a:solidFill>
                  <a:srgbClr val="002060"/>
                </a:solidFill>
              </a:rPr>
              <a:t>option for cleaning in between your braces </a:t>
            </a:r>
            <a:r>
              <a:rPr lang="en-US" dirty="0" smtClean="0">
                <a:solidFill>
                  <a:srgbClr val="002060"/>
                </a:solidFill>
              </a:rPr>
              <a:t>is an </a:t>
            </a:r>
            <a:r>
              <a:rPr lang="en-US" dirty="0">
                <a:solidFill>
                  <a:srgbClr val="002060"/>
                </a:solidFill>
              </a:rPr>
              <a:t>interproximal </a:t>
            </a:r>
            <a:r>
              <a:rPr lang="en-US" dirty="0" smtClean="0">
                <a:solidFill>
                  <a:srgbClr val="002060"/>
                </a:solidFill>
              </a:rPr>
              <a:t>brush. </a:t>
            </a:r>
            <a:r>
              <a:rPr lang="en-US" dirty="0">
                <a:solidFill>
                  <a:srgbClr val="002060"/>
                </a:solidFill>
              </a:rPr>
              <a:t>These small tools are very handy and convenient when you are on-the-go and unable to immediately brush or </a:t>
            </a:r>
            <a:r>
              <a:rPr lang="en-US" dirty="0" smtClean="0">
                <a:solidFill>
                  <a:srgbClr val="002060"/>
                </a:solidFill>
              </a:rPr>
              <a:t>floss.</a:t>
            </a:r>
            <a:endParaRPr lang="en-US" dirty="0">
              <a:solidFill>
                <a:srgbClr val="002060"/>
              </a:solidFill>
            </a:endParaRPr>
          </a:p>
          <a:p>
            <a:endParaRPr lang="en-US" dirty="0"/>
          </a:p>
        </p:txBody>
      </p:sp>
      <p:sp>
        <p:nvSpPr>
          <p:cNvPr id="4" name="TextBox 3"/>
          <p:cNvSpPr txBox="1"/>
          <p:nvPr/>
        </p:nvSpPr>
        <p:spPr>
          <a:xfrm>
            <a:off x="748145" y="1546167"/>
            <a:ext cx="5860473" cy="532015"/>
          </a:xfrm>
          <a:prstGeom prst="rect">
            <a:avLst/>
          </a:prstGeom>
          <a:noFill/>
        </p:spPr>
        <p:txBody>
          <a:bodyPr wrap="square" rtlCol="0">
            <a:spAutoFit/>
          </a:bodyPr>
          <a:lstStyle/>
          <a:p>
            <a:endParaRPr lang="en-US" dirty="0"/>
          </a:p>
        </p:txBody>
      </p:sp>
      <p:sp>
        <p:nvSpPr>
          <p:cNvPr id="5" name="TextBox 4"/>
          <p:cNvSpPr txBox="1"/>
          <p:nvPr/>
        </p:nvSpPr>
        <p:spPr>
          <a:xfrm>
            <a:off x="675741" y="1468735"/>
            <a:ext cx="3479030" cy="461665"/>
          </a:xfrm>
          <a:prstGeom prst="rect">
            <a:avLst/>
          </a:prstGeom>
          <a:noFill/>
        </p:spPr>
        <p:txBody>
          <a:bodyPr wrap="square" rtlCol="0">
            <a:spAutoFit/>
          </a:bodyPr>
          <a:lstStyle/>
          <a:p>
            <a:r>
              <a:rPr lang="en-US" sz="2400" dirty="0" smtClean="0">
                <a:solidFill>
                  <a:srgbClr val="002060"/>
                </a:solidFill>
              </a:rPr>
              <a:t>Interproximal Brushes</a:t>
            </a:r>
            <a:endParaRPr lang="en-US" sz="2400" dirty="0">
              <a:solidFill>
                <a:srgbClr val="002060"/>
              </a:solidFill>
            </a:endParaRPr>
          </a:p>
        </p:txBody>
      </p:sp>
      <p:sp>
        <p:nvSpPr>
          <p:cNvPr id="7" name="Rectangle 6"/>
          <p:cNvSpPr/>
          <p:nvPr/>
        </p:nvSpPr>
        <p:spPr>
          <a:xfrm>
            <a:off x="3723638" y="5860516"/>
            <a:ext cx="1338828" cy="246221"/>
          </a:xfrm>
          <a:prstGeom prst="rect">
            <a:avLst/>
          </a:prstGeom>
        </p:spPr>
        <p:txBody>
          <a:bodyPr wrap="none">
            <a:spAutoFit/>
          </a:bodyPr>
          <a:lstStyle/>
          <a:p>
            <a:r>
              <a:rPr lang="en-US" sz="1000" i="1" dirty="0">
                <a:solidFill>
                  <a:schemeClr val="accent2">
                    <a:lumMod val="60000"/>
                    <a:lumOff val="40000"/>
                  </a:schemeClr>
                </a:solidFill>
              </a:rPr>
              <a:t>Interproximal Brush</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8" name="Picture 7"/>
          <p:cNvPicPr>
            <a:picLocks noChangeAspect="1"/>
          </p:cNvPicPr>
          <p:nvPr/>
        </p:nvPicPr>
        <p:blipFill>
          <a:blip r:embed="rId3"/>
          <a:stretch>
            <a:fillRect/>
          </a:stretch>
        </p:blipFill>
        <p:spPr>
          <a:xfrm>
            <a:off x="5062466" y="3132762"/>
            <a:ext cx="3092303" cy="2973975"/>
          </a:xfrm>
          <a:prstGeom prst="rect">
            <a:avLst/>
          </a:prstGeom>
          <a:ln>
            <a:noFill/>
          </a:ln>
          <a:effectLst>
            <a:softEdge rad="112500"/>
          </a:effectLst>
        </p:spPr>
      </p:pic>
    </p:spTree>
    <p:extLst>
      <p:ext uri="{BB962C8B-B14F-4D97-AF65-F5344CB8AC3E}">
        <p14:creationId xmlns:p14="http://schemas.microsoft.com/office/powerpoint/2010/main" val="1946690720"/>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ELASTICS/RUBBERBAND COMPLIANCE</a:t>
            </a:r>
            <a:endParaRPr lang="en-US" dirty="0"/>
          </a:p>
        </p:txBody>
      </p:sp>
      <p:sp>
        <p:nvSpPr>
          <p:cNvPr id="3" name="Content Placeholder 2"/>
          <p:cNvSpPr>
            <a:spLocks noGrp="1"/>
          </p:cNvSpPr>
          <p:nvPr>
            <p:ph idx="1"/>
          </p:nvPr>
        </p:nvSpPr>
        <p:spPr>
          <a:xfrm>
            <a:off x="677334" y="1345188"/>
            <a:ext cx="8596668" cy="3880773"/>
          </a:xfrm>
        </p:spPr>
        <p:txBody>
          <a:bodyPr/>
          <a:lstStyle/>
          <a:p>
            <a:r>
              <a:rPr lang="en-US" dirty="0" smtClean="0">
                <a:solidFill>
                  <a:srgbClr val="002060"/>
                </a:solidFill>
              </a:rPr>
              <a:t>We ask some patients to wear elastics for a period of time during their treatment in order to align their bite.</a:t>
            </a:r>
          </a:p>
          <a:p>
            <a:r>
              <a:rPr lang="en-US" dirty="0" smtClean="0">
                <a:solidFill>
                  <a:srgbClr val="002060"/>
                </a:solidFill>
              </a:rPr>
              <a:t>It is </a:t>
            </a:r>
            <a:r>
              <a:rPr lang="en-US" b="1" u="sng" dirty="0" smtClean="0">
                <a:solidFill>
                  <a:srgbClr val="002060"/>
                </a:solidFill>
              </a:rPr>
              <a:t>extremely</a:t>
            </a:r>
            <a:r>
              <a:rPr lang="en-US" dirty="0" smtClean="0">
                <a:solidFill>
                  <a:srgbClr val="002060"/>
                </a:solidFill>
              </a:rPr>
              <a:t> important to wear your elastics </a:t>
            </a:r>
            <a:r>
              <a:rPr lang="en-US" i="1" dirty="0" smtClean="0">
                <a:solidFill>
                  <a:srgbClr val="002060"/>
                </a:solidFill>
              </a:rPr>
              <a:t>as instructed by the assistant. </a:t>
            </a:r>
            <a:r>
              <a:rPr lang="en-US" dirty="0" smtClean="0">
                <a:solidFill>
                  <a:srgbClr val="002060"/>
                </a:solidFill>
              </a:rPr>
              <a:t>Without good elastic wear, the amount of time that your braces are on will be </a:t>
            </a:r>
            <a:r>
              <a:rPr lang="en-US" b="1" u="sng" dirty="0" smtClean="0">
                <a:solidFill>
                  <a:srgbClr val="002060"/>
                </a:solidFill>
              </a:rPr>
              <a:t>extended, and we may not get the result we want</a:t>
            </a:r>
            <a:r>
              <a:rPr lang="en-US" b="1" dirty="0" smtClean="0">
                <a:solidFill>
                  <a:srgbClr val="002060"/>
                </a:solidFill>
              </a:rPr>
              <a:t>. </a:t>
            </a:r>
          </a:p>
          <a:p>
            <a:r>
              <a:rPr lang="en-US" i="1" dirty="0" smtClean="0">
                <a:solidFill>
                  <a:srgbClr val="002060"/>
                </a:solidFill>
              </a:rPr>
              <a:t>With your 100% effort, we can deliver 100% results!</a:t>
            </a:r>
            <a:endParaRPr lang="en-US" i="1" dirty="0">
              <a:solidFill>
                <a:srgbClr val="00206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8" name="Picture 7"/>
          <p:cNvPicPr>
            <a:picLocks noChangeAspect="1"/>
          </p:cNvPicPr>
          <p:nvPr/>
        </p:nvPicPr>
        <p:blipFill rotWithShape="1">
          <a:blip r:embed="rId3"/>
          <a:srcRect t="17798" b="9773"/>
          <a:stretch/>
        </p:blipFill>
        <p:spPr>
          <a:xfrm>
            <a:off x="8221249" y="4649537"/>
            <a:ext cx="2960163" cy="1932709"/>
          </a:xfrm>
          <a:prstGeom prst="rect">
            <a:avLst/>
          </a:prstGeom>
          <a:ln>
            <a:noFill/>
          </a:ln>
          <a:effectLst>
            <a:softEdge rad="112500"/>
          </a:effectLst>
        </p:spPr>
      </p:pic>
      <p:pic>
        <p:nvPicPr>
          <p:cNvPr id="9" name="Picture 8"/>
          <p:cNvPicPr>
            <a:picLocks noChangeAspect="1"/>
          </p:cNvPicPr>
          <p:nvPr/>
        </p:nvPicPr>
        <p:blipFill rotWithShape="1">
          <a:blip r:embed="rId4"/>
          <a:srcRect t="16800"/>
          <a:stretch/>
        </p:blipFill>
        <p:spPr>
          <a:xfrm>
            <a:off x="675741" y="3348009"/>
            <a:ext cx="3189036" cy="2337988"/>
          </a:xfrm>
          <a:prstGeom prst="rect">
            <a:avLst/>
          </a:prstGeom>
          <a:ln>
            <a:noFill/>
          </a:ln>
          <a:effectLst>
            <a:softEdge rad="112500"/>
          </a:effectLst>
        </p:spPr>
      </p:pic>
      <p:pic>
        <p:nvPicPr>
          <p:cNvPr id="10" name="Picture 9"/>
          <p:cNvPicPr>
            <a:picLocks noChangeAspect="1"/>
          </p:cNvPicPr>
          <p:nvPr/>
        </p:nvPicPr>
        <p:blipFill>
          <a:blip r:embed="rId5"/>
          <a:stretch>
            <a:fillRect/>
          </a:stretch>
        </p:blipFill>
        <p:spPr>
          <a:xfrm>
            <a:off x="4018770" y="4649537"/>
            <a:ext cx="3217243" cy="2090499"/>
          </a:xfrm>
          <a:prstGeom prst="rect">
            <a:avLst/>
          </a:prstGeom>
          <a:ln>
            <a:noFill/>
          </a:ln>
          <a:effectLst>
            <a:softEdge rad="112500"/>
          </a:effectLst>
        </p:spPr>
      </p:pic>
      <p:pic>
        <p:nvPicPr>
          <p:cNvPr id="11" name="Picture 10"/>
          <p:cNvPicPr>
            <a:picLocks noChangeAspect="1"/>
          </p:cNvPicPr>
          <p:nvPr/>
        </p:nvPicPr>
        <p:blipFill rotWithShape="1">
          <a:blip r:embed="rId6"/>
          <a:srcRect t="27097" b="2410"/>
          <a:stretch/>
        </p:blipFill>
        <p:spPr>
          <a:xfrm>
            <a:off x="6558695" y="2758392"/>
            <a:ext cx="3164026" cy="1891145"/>
          </a:xfrm>
          <a:prstGeom prst="rect">
            <a:avLst/>
          </a:prstGeom>
          <a:ln>
            <a:noFill/>
          </a:ln>
          <a:effectLst>
            <a:softEdge rad="112500"/>
          </a:effectLst>
        </p:spPr>
      </p:pic>
    </p:spTree>
    <p:extLst>
      <p:ext uri="{BB962C8B-B14F-4D97-AF65-F5344CB8AC3E}">
        <p14:creationId xmlns:p14="http://schemas.microsoft.com/office/powerpoint/2010/main" val="464601679"/>
      </p:ext>
    </p:extLst>
  </p:cSld>
  <p:clrMapOvr>
    <a:masterClrMapping/>
  </p:clrMapOvr>
  <p:transition spd="slow" advTm="16000">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FOODS YOU SHOULD </a:t>
            </a:r>
            <a:r>
              <a:rPr lang="en-US" u="sng" dirty="0" smtClean="0"/>
              <a:t>NOT</a:t>
            </a:r>
            <a:r>
              <a:rPr lang="en-US" dirty="0" smtClean="0"/>
              <a:t> EAT DURING YOUR TREATMENT</a:t>
            </a:r>
            <a:endParaRPr lang="en-US" dirty="0"/>
          </a:p>
        </p:txBody>
      </p:sp>
      <p:pic>
        <p:nvPicPr>
          <p:cNvPr id="4" name="Picture 3"/>
          <p:cNvPicPr>
            <a:picLocks noChangeAspect="1"/>
          </p:cNvPicPr>
          <p:nvPr/>
        </p:nvPicPr>
        <p:blipFill>
          <a:blip r:embed="rId2"/>
          <a:stretch>
            <a:fillRect/>
          </a:stretch>
        </p:blipFill>
        <p:spPr>
          <a:xfrm>
            <a:off x="2593570" y="1753940"/>
            <a:ext cx="5511339" cy="44239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spTree>
    <p:extLst>
      <p:ext uri="{BB962C8B-B14F-4D97-AF65-F5344CB8AC3E}">
        <p14:creationId xmlns:p14="http://schemas.microsoft.com/office/powerpoint/2010/main" val="73312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6000">
        <p15:prstTrans prst="pageCurlDouble"/>
      </p:transition>
    </mc:Choice>
    <mc:Fallback xmlns="">
      <p:transition xmlns:p14="http://schemas.microsoft.com/office/powerpoint/2010/main" spd="slow" advClick="0" advTm="16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6938"/>
          </a:xfrm>
        </p:spPr>
        <p:txBody>
          <a:bodyPr/>
          <a:lstStyle/>
          <a:p>
            <a:r>
              <a:rPr lang="en-US" dirty="0" smtClean="0"/>
              <a:t>THINGS TO AVOID WHILE IN BRACES</a:t>
            </a:r>
            <a:endParaRPr lang="en-US" dirty="0"/>
          </a:p>
        </p:txBody>
      </p:sp>
      <p:pic>
        <p:nvPicPr>
          <p:cNvPr id="4" name="Content Placeholder 3"/>
          <p:cNvPicPr>
            <a:picLocks noGrp="1" noChangeAspect="1"/>
          </p:cNvPicPr>
          <p:nvPr>
            <p:ph idx="1"/>
          </p:nvPr>
        </p:nvPicPr>
        <p:blipFill>
          <a:blip r:embed="rId2"/>
          <a:stretch>
            <a:fillRect/>
          </a:stretch>
        </p:blipFill>
        <p:spPr>
          <a:xfrm>
            <a:off x="2851265" y="1396538"/>
            <a:ext cx="5369635" cy="45199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spTree>
    <p:extLst>
      <p:ext uri="{BB962C8B-B14F-4D97-AF65-F5344CB8AC3E}">
        <p14:creationId xmlns:p14="http://schemas.microsoft.com/office/powerpoint/2010/main" val="3502272739"/>
      </p:ext>
    </p:extLst>
  </p:cSld>
  <p:clrMapOvr>
    <a:masterClrMapping/>
  </p:clrMapOvr>
  <p:transition spd="slow" advTm="16000">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724850" cy="1320800"/>
          </a:xfrm>
        </p:spPr>
        <p:txBody>
          <a:bodyPr/>
          <a:lstStyle/>
          <a:p>
            <a:r>
              <a:rPr lang="en-US" dirty="0" smtClean="0"/>
              <a:t>PROTECTING YOUR TEETH AGAINST EROSION</a:t>
            </a:r>
            <a:endParaRPr lang="en-US" dirty="0"/>
          </a:p>
        </p:txBody>
      </p:sp>
      <p:sp>
        <p:nvSpPr>
          <p:cNvPr id="3" name="Content Placeholder 2"/>
          <p:cNvSpPr>
            <a:spLocks noGrp="1"/>
          </p:cNvSpPr>
          <p:nvPr>
            <p:ph idx="1"/>
          </p:nvPr>
        </p:nvSpPr>
        <p:spPr>
          <a:xfrm>
            <a:off x="677334" y="2085286"/>
            <a:ext cx="8596668" cy="3880773"/>
          </a:xfrm>
        </p:spPr>
        <p:txBody>
          <a:bodyPr/>
          <a:lstStyle/>
          <a:p>
            <a:r>
              <a:rPr lang="en-US" dirty="0" smtClean="0">
                <a:solidFill>
                  <a:srgbClr val="002060"/>
                </a:solidFill>
              </a:rPr>
              <a:t>Pictured below are common foods and drinks containing dietary acids that can erode tooth enamel. You can, of course, still eat and drink these, just be cautious! </a:t>
            </a:r>
            <a:endParaRPr lang="en-US" dirty="0">
              <a:solidFill>
                <a:srgbClr val="002060"/>
              </a:solidFill>
            </a:endParaRPr>
          </a:p>
        </p:txBody>
      </p:sp>
      <p:pic>
        <p:nvPicPr>
          <p:cNvPr id="4" name="Picture 3"/>
          <p:cNvPicPr>
            <a:picLocks noChangeAspect="1"/>
          </p:cNvPicPr>
          <p:nvPr/>
        </p:nvPicPr>
        <p:blipFill rotWithShape="1">
          <a:blip r:embed="rId2"/>
          <a:srcRect l="1746" t="4110" r="1967" b="3541"/>
          <a:stretch/>
        </p:blipFill>
        <p:spPr>
          <a:xfrm>
            <a:off x="1027611" y="3170240"/>
            <a:ext cx="7896113" cy="2409713"/>
          </a:xfrm>
          <a:prstGeom prst="rect">
            <a:avLst/>
          </a:prstGeom>
        </p:spPr>
      </p:pic>
      <p:pic>
        <p:nvPicPr>
          <p:cNvPr id="5" name="Picture 4"/>
          <p:cNvPicPr>
            <a:picLocks noChangeAspect="1"/>
          </p:cNvPicPr>
          <p:nvPr/>
        </p:nvPicPr>
        <p:blipFill>
          <a:blip r:embed="rId3"/>
          <a:stretch>
            <a:fillRect/>
          </a:stretch>
        </p:blipFill>
        <p:spPr>
          <a:xfrm>
            <a:off x="7467449" y="5579953"/>
            <a:ext cx="703841" cy="433133"/>
          </a:xfrm>
          <a:prstGeom prst="rect">
            <a:avLst/>
          </a:prstGeom>
        </p:spPr>
      </p:pic>
      <p:sp>
        <p:nvSpPr>
          <p:cNvPr id="6" name="TextBox 5"/>
          <p:cNvSpPr txBox="1"/>
          <p:nvPr/>
        </p:nvSpPr>
        <p:spPr>
          <a:xfrm>
            <a:off x="8171290" y="5665020"/>
            <a:ext cx="882126" cy="246221"/>
          </a:xfrm>
          <a:prstGeom prst="rect">
            <a:avLst/>
          </a:prstGeom>
          <a:noFill/>
        </p:spPr>
        <p:txBody>
          <a:bodyPr wrap="square" rtlCol="0">
            <a:spAutoFit/>
          </a:bodyPr>
          <a:lstStyle/>
          <a:p>
            <a:r>
              <a:rPr lang="en-US" sz="1000" i="1" dirty="0">
                <a:solidFill>
                  <a:srgbClr val="92D050"/>
                </a:solidFill>
              </a:rPr>
              <a:t>©2016 </a:t>
            </a:r>
            <a:r>
              <a:rPr lang="en-US" sz="1000" i="1" dirty="0" smtClean="0">
                <a:solidFill>
                  <a:srgbClr val="92D050"/>
                </a:solidFill>
              </a:rPr>
              <a:t>P&amp;G</a:t>
            </a:r>
            <a:endParaRPr lang="en-US" sz="1000" i="1" dirty="0">
              <a:solidFill>
                <a:srgbClr val="92D05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spTree>
    <p:extLst>
      <p:ext uri="{BB962C8B-B14F-4D97-AF65-F5344CB8AC3E}">
        <p14:creationId xmlns:p14="http://schemas.microsoft.com/office/powerpoint/2010/main" val="3412121842"/>
      </p:ext>
    </p:extLst>
  </p:cSld>
  <p:clrMapOvr>
    <a:masterClrMapping/>
  </p:clrMapOvr>
  <mc:AlternateContent xmlns:mc="http://schemas.openxmlformats.org/markup-compatibility/2006" xmlns:p14="http://schemas.microsoft.com/office/powerpoint/2010/main">
    <mc:Choice Requires="p14">
      <p:transition p14:dur="250" advTm="10000">
        <p:wipe/>
      </p:transition>
    </mc:Choice>
    <mc:Fallback xmlns="">
      <p:transition advTm="10000">
        <p:wip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PRACTICING GOOD ORAL HYGIENE</a:t>
            </a:r>
            <a:endParaRPr lang="en-US" dirty="0"/>
          </a:p>
        </p:txBody>
      </p:sp>
      <p:sp>
        <p:nvSpPr>
          <p:cNvPr id="3" name="Content Placeholder 2"/>
          <p:cNvSpPr>
            <a:spLocks noGrp="1"/>
          </p:cNvSpPr>
          <p:nvPr>
            <p:ph idx="1"/>
          </p:nvPr>
        </p:nvSpPr>
        <p:spPr>
          <a:xfrm>
            <a:off x="744009" y="1263650"/>
            <a:ext cx="8596668" cy="3880773"/>
          </a:xfrm>
        </p:spPr>
        <p:txBody>
          <a:bodyPr>
            <a:normAutofit/>
          </a:bodyPr>
          <a:lstStyle/>
          <a:p>
            <a:r>
              <a:rPr lang="en-US" sz="1600" dirty="0">
                <a:solidFill>
                  <a:srgbClr val="002060"/>
                </a:solidFill>
              </a:rPr>
              <a:t>Without brushing and flossing, </a:t>
            </a:r>
            <a:r>
              <a:rPr lang="en-US" sz="1600" b="1" dirty="0">
                <a:solidFill>
                  <a:srgbClr val="002060"/>
                </a:solidFill>
              </a:rPr>
              <a:t>PLAQUE BUILD-UP</a:t>
            </a:r>
            <a:r>
              <a:rPr lang="en-US" sz="1600" dirty="0">
                <a:solidFill>
                  <a:srgbClr val="002060"/>
                </a:solidFill>
              </a:rPr>
              <a:t>, </a:t>
            </a:r>
            <a:r>
              <a:rPr lang="en-US" sz="1600" b="1" dirty="0">
                <a:solidFill>
                  <a:srgbClr val="002060"/>
                </a:solidFill>
              </a:rPr>
              <a:t>DECAY</a:t>
            </a:r>
            <a:r>
              <a:rPr lang="en-US" sz="1600" dirty="0">
                <a:solidFill>
                  <a:srgbClr val="002060"/>
                </a:solidFill>
              </a:rPr>
              <a:t>, </a:t>
            </a:r>
            <a:r>
              <a:rPr lang="en-US" sz="1600" b="1" dirty="0">
                <a:solidFill>
                  <a:srgbClr val="002060"/>
                </a:solidFill>
              </a:rPr>
              <a:t>DECALCIFICATION</a:t>
            </a:r>
            <a:r>
              <a:rPr lang="en-US" sz="1600" dirty="0">
                <a:solidFill>
                  <a:srgbClr val="002060"/>
                </a:solidFill>
              </a:rPr>
              <a:t>, and </a:t>
            </a:r>
            <a:r>
              <a:rPr lang="en-US" sz="1600" b="1" dirty="0">
                <a:solidFill>
                  <a:srgbClr val="002060"/>
                </a:solidFill>
              </a:rPr>
              <a:t>STAINING</a:t>
            </a:r>
            <a:r>
              <a:rPr lang="en-US" sz="1600" dirty="0">
                <a:solidFill>
                  <a:srgbClr val="002060"/>
                </a:solidFill>
              </a:rPr>
              <a:t> can happen. These marks are </a:t>
            </a:r>
            <a:r>
              <a:rPr lang="en-US" sz="1600" b="1" dirty="0">
                <a:solidFill>
                  <a:srgbClr val="002060"/>
                </a:solidFill>
              </a:rPr>
              <a:t>PERMANENT</a:t>
            </a:r>
            <a:r>
              <a:rPr lang="en-US" sz="1600" dirty="0">
                <a:solidFill>
                  <a:srgbClr val="002060"/>
                </a:solidFill>
              </a:rPr>
              <a:t> and will not come off your teeth! Practicing good oral hygiene will prevent your teeth from looking like this… </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808" y="4624598"/>
            <a:ext cx="3174969" cy="167381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01" y="6361366"/>
            <a:ext cx="369881" cy="3698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808" y="2392471"/>
            <a:ext cx="3174969" cy="1730288"/>
          </a:xfrm>
          <a:prstGeom prst="rect">
            <a:avLst/>
          </a:prstGeom>
        </p:spPr>
      </p:pic>
      <p:sp>
        <p:nvSpPr>
          <p:cNvPr id="9" name="TextBox 8"/>
          <p:cNvSpPr txBox="1"/>
          <p:nvPr/>
        </p:nvSpPr>
        <p:spPr>
          <a:xfrm>
            <a:off x="2039919" y="4250568"/>
            <a:ext cx="2268745" cy="246221"/>
          </a:xfrm>
          <a:prstGeom prst="rect">
            <a:avLst/>
          </a:prstGeom>
          <a:noFill/>
        </p:spPr>
        <p:txBody>
          <a:bodyPr wrap="square" rtlCol="0">
            <a:spAutoFit/>
          </a:bodyPr>
          <a:lstStyle/>
          <a:p>
            <a:pPr lvl="0" algn="ctr"/>
            <a:r>
              <a:rPr lang="en-US" sz="1000" i="1" dirty="0" smtClean="0">
                <a:solidFill>
                  <a:srgbClr val="92D050"/>
                </a:solidFill>
              </a:rPr>
              <a:t>Poor oral hygiene </a:t>
            </a:r>
            <a:r>
              <a:rPr lang="en-US" sz="1000" b="1" i="1" dirty="0" smtClean="0">
                <a:solidFill>
                  <a:srgbClr val="92D050"/>
                </a:solidFill>
              </a:rPr>
              <a:t>during</a:t>
            </a:r>
            <a:r>
              <a:rPr lang="en-US" sz="1000" i="1" dirty="0" smtClean="0">
                <a:solidFill>
                  <a:srgbClr val="92D050"/>
                </a:solidFill>
              </a:rPr>
              <a:t> treatment</a:t>
            </a:r>
            <a:endParaRPr lang="en-US" sz="1000" i="1" dirty="0">
              <a:solidFill>
                <a:srgbClr val="92D050"/>
              </a:solidFill>
            </a:endParaRPr>
          </a:p>
        </p:txBody>
      </p:sp>
      <p:sp>
        <p:nvSpPr>
          <p:cNvPr id="10" name="TextBox 9"/>
          <p:cNvSpPr txBox="1"/>
          <p:nvPr/>
        </p:nvSpPr>
        <p:spPr>
          <a:xfrm>
            <a:off x="5412517" y="4250568"/>
            <a:ext cx="2803585" cy="246221"/>
          </a:xfrm>
          <a:prstGeom prst="rect">
            <a:avLst/>
          </a:prstGeom>
          <a:noFill/>
        </p:spPr>
        <p:txBody>
          <a:bodyPr wrap="square" rtlCol="0">
            <a:spAutoFit/>
          </a:bodyPr>
          <a:lstStyle/>
          <a:p>
            <a:pPr lvl="0" algn="ctr"/>
            <a:r>
              <a:rPr lang="en-US" sz="1000" i="1" dirty="0">
                <a:solidFill>
                  <a:srgbClr val="92D050"/>
                </a:solidFill>
              </a:rPr>
              <a:t>Poor oral hygiene </a:t>
            </a:r>
            <a:r>
              <a:rPr lang="en-US" sz="1000" i="1" dirty="0" smtClean="0">
                <a:solidFill>
                  <a:srgbClr val="92D050"/>
                </a:solidFill>
              </a:rPr>
              <a:t>after </a:t>
            </a:r>
            <a:r>
              <a:rPr lang="en-US" sz="1000" b="1" i="1" dirty="0" smtClean="0">
                <a:solidFill>
                  <a:srgbClr val="92D050"/>
                </a:solidFill>
              </a:rPr>
              <a:t>finishing</a:t>
            </a:r>
            <a:r>
              <a:rPr lang="en-US" sz="1000" i="1" dirty="0" smtClean="0">
                <a:solidFill>
                  <a:srgbClr val="92D050"/>
                </a:solidFill>
              </a:rPr>
              <a:t> treatment</a:t>
            </a:r>
            <a:endParaRPr lang="en-US" sz="1000" i="1" dirty="0">
              <a:solidFill>
                <a:srgbClr val="92D050"/>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2744" y="2396915"/>
            <a:ext cx="3263131" cy="172584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2744" y="4624597"/>
            <a:ext cx="3263132" cy="1673814"/>
          </a:xfrm>
          <a:prstGeom prst="rect">
            <a:avLst/>
          </a:prstGeom>
        </p:spPr>
      </p:pic>
    </p:spTree>
    <p:extLst>
      <p:ext uri="{BB962C8B-B14F-4D97-AF65-F5344CB8AC3E}">
        <p14:creationId xmlns:p14="http://schemas.microsoft.com/office/powerpoint/2010/main" val="4294303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0">
        <p15:prstTrans prst="peelOff"/>
      </p:transition>
    </mc:Choice>
    <mc:Fallback xmlns="">
      <p:transition xmlns:p14="http://schemas.microsoft.com/office/powerpoint/2010/main" spd="slow" advTm="10000">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1424</TotalTime>
  <Words>1173</Words>
  <Application>Microsoft Office PowerPoint</Application>
  <PresentationFormat>Widescreen</PresentationFormat>
  <Paragraphs>105</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Roboto</vt:lpstr>
      <vt:lpstr>Trebuchet MS</vt:lpstr>
      <vt:lpstr>Wingdings 3</vt:lpstr>
      <vt:lpstr>Facet</vt:lpstr>
      <vt:lpstr>Guide to Successful Treatment</vt:lpstr>
      <vt:lpstr>CLEANING YOUR TEETH WITH BRACES</vt:lpstr>
      <vt:lpstr>CLEANING YOUR TEETH WITH BRACES</vt:lpstr>
      <vt:lpstr>CLEANING YOUR TEETH WITH BRACES</vt:lpstr>
      <vt:lpstr>ELASTICS/RUBBERBAND COMPLIANCE</vt:lpstr>
      <vt:lpstr>FOODS YOU SHOULD NOT EAT DURING YOUR TREATMENT</vt:lpstr>
      <vt:lpstr>THINGS TO AVOID WHILE IN BRACES</vt:lpstr>
      <vt:lpstr>PROTECTING YOUR TEETH AGAINST EROSION</vt:lpstr>
      <vt:lpstr>PRACTICING GOOD ORAL HYGIENE</vt:lpstr>
      <vt:lpstr>PRACTICING GOOD ORAL HYGIENE</vt:lpstr>
      <vt:lpstr>PATIENT BEFORE &amp; AFTER FINISHING ORTHODONTIC TREATMENT WITH GOOD ORAL HYGIENE</vt:lpstr>
      <vt:lpstr>AT-HOME SOLUTIONS FOR SORENESS AND/OR DISCOMFORT</vt:lpstr>
      <vt:lpstr>AT-HOME SOLUTIONS FOR SORENESS AND/OR DISCOMFORT</vt:lpstr>
      <vt:lpstr>AT-HOME SOLUTIONS FOR SORENESS AND/OR DISCOMFORT</vt:lpstr>
      <vt:lpstr>AT-HOME SOLUTIONS FOR SORENESS AND/OR DISCOMFORT</vt:lpstr>
      <vt:lpstr>BRACES AND ACTIVITIES</vt:lpstr>
      <vt:lpstr>BRACES AND ACTIVITIES</vt:lpstr>
      <vt:lpstr>WHAT TO EXPECT DURING YOUR TREATMENT</vt:lpstr>
      <vt:lpstr>IN CASE OF AN EMERGENCY…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to Successful Treatment</dc:title>
  <dc:creator>Tiara Wheeler</dc:creator>
  <cp:lastModifiedBy>Tiara Wheeler</cp:lastModifiedBy>
  <cp:revision>105</cp:revision>
  <dcterms:created xsi:type="dcterms:W3CDTF">2021-08-04T18:16:36Z</dcterms:created>
  <dcterms:modified xsi:type="dcterms:W3CDTF">2022-12-19T16:56:32Z</dcterms:modified>
</cp:coreProperties>
</file>