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6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3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3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7542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31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6745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27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51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0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5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2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2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5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7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3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27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0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6607" y="4602392"/>
            <a:ext cx="7766936" cy="1497664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92D050"/>
                </a:solidFill>
              </a:rPr>
              <a:t>Congratulations on Completing the First Phase of Orthodontic Treatment!</a:t>
            </a:r>
            <a:endParaRPr lang="en-US" sz="4800" dirty="0"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511" y="549613"/>
            <a:ext cx="8029128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63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000">
        <p15:prstTrans prst="curtains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37190"/>
            <a:ext cx="8596668" cy="1320800"/>
          </a:xfrm>
        </p:spPr>
        <p:txBody>
          <a:bodyPr/>
          <a:lstStyle/>
          <a:p>
            <a:r>
              <a:rPr lang="en-US" dirty="0" smtClean="0"/>
              <a:t>WELCOME TO THE “RESTING PERIOD”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45919"/>
            <a:ext cx="8194341" cy="388077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As you know, this initial step was taken with very specific goals in mind that we have now </a:t>
            </a:r>
            <a:r>
              <a:rPr lang="en-US" b="1" i="1" dirty="0" smtClean="0">
                <a:solidFill>
                  <a:schemeClr val="accent1"/>
                </a:solidFill>
              </a:rPr>
              <a:t>ACHIEVED</a:t>
            </a:r>
            <a:r>
              <a:rPr lang="en-US" dirty="0" smtClean="0">
                <a:solidFill>
                  <a:schemeClr val="accent1"/>
                </a:solidFill>
              </a:rPr>
              <a:t>! You are now ready to begin your “resting period”.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During this time, we will monitor your growth and development approximately every 6 months.</a:t>
            </a:r>
          </a:p>
          <a:p>
            <a:r>
              <a:rPr lang="en-US" dirty="0">
                <a:solidFill>
                  <a:schemeClr val="accent1"/>
                </a:solidFill>
              </a:rPr>
              <a:t>While we continue to keep an eye on your development, we are very likely to recommend a second phase of treatment </a:t>
            </a:r>
            <a:r>
              <a:rPr lang="en-US" dirty="0" smtClean="0">
                <a:solidFill>
                  <a:schemeClr val="accent1"/>
                </a:solidFill>
              </a:rPr>
              <a:t>at some point in </a:t>
            </a:r>
            <a:r>
              <a:rPr lang="en-US" dirty="0">
                <a:solidFill>
                  <a:schemeClr val="accent1"/>
                </a:solidFill>
              </a:rPr>
              <a:t>the future. </a:t>
            </a: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934" y="6267450"/>
            <a:ext cx="419100" cy="4191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20640937">
            <a:off x="8708084" y="5341717"/>
            <a:ext cx="3738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z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20622044">
            <a:off x="8263279" y="5764508"/>
            <a:ext cx="320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>
                <a:ln w="12700">
                  <a:solidFill>
                    <a:srgbClr val="001B54"/>
                  </a:solidFill>
                  <a:prstDash val="solid"/>
                </a:ln>
                <a:pattFill prst="pct50">
                  <a:fgClr>
                    <a:srgbClr val="001B54"/>
                  </a:fgClr>
                  <a:bgClr>
                    <a:srgbClr val="001B5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001B54"/>
                  </a:outerShdw>
                </a:effectLst>
              </a:rPr>
              <a:t>z</a:t>
            </a:r>
          </a:p>
        </p:txBody>
      </p:sp>
      <p:sp>
        <p:nvSpPr>
          <p:cNvPr id="18" name="Rectangle 17"/>
          <p:cNvSpPr/>
          <p:nvPr/>
        </p:nvSpPr>
        <p:spPr>
          <a:xfrm rot="20178296">
            <a:off x="9309228" y="2983833"/>
            <a:ext cx="5918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b="1" dirty="0">
                <a:ln w="12700">
                  <a:solidFill>
                    <a:srgbClr val="001B54"/>
                  </a:solidFill>
                  <a:prstDash val="solid"/>
                </a:ln>
                <a:pattFill prst="pct50">
                  <a:fgClr>
                    <a:srgbClr val="001B54"/>
                  </a:fgClr>
                  <a:bgClr>
                    <a:srgbClr val="001B5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001B54"/>
                  </a:outerShdw>
                </a:effectLst>
              </a:rPr>
              <a:t>z</a:t>
            </a:r>
          </a:p>
        </p:txBody>
      </p:sp>
      <p:sp>
        <p:nvSpPr>
          <p:cNvPr id="19" name="Rectangle 18"/>
          <p:cNvSpPr/>
          <p:nvPr/>
        </p:nvSpPr>
        <p:spPr>
          <a:xfrm rot="910746">
            <a:off x="8107613" y="5908696"/>
            <a:ext cx="293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600" b="1" dirty="0">
                <a:ln w="12700">
                  <a:solidFill>
                    <a:srgbClr val="001B54"/>
                  </a:solidFill>
                  <a:prstDash val="solid"/>
                </a:ln>
                <a:pattFill prst="pct50">
                  <a:fgClr>
                    <a:srgbClr val="001B54"/>
                  </a:fgClr>
                  <a:bgClr>
                    <a:srgbClr val="001B5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001B54"/>
                  </a:outerShdw>
                </a:effectLst>
              </a:rPr>
              <a:t>z</a:t>
            </a:r>
          </a:p>
        </p:txBody>
      </p:sp>
      <p:sp>
        <p:nvSpPr>
          <p:cNvPr id="20" name="Rectangle 19"/>
          <p:cNvSpPr/>
          <p:nvPr/>
        </p:nvSpPr>
        <p:spPr>
          <a:xfrm rot="848283">
            <a:off x="9291153" y="4511228"/>
            <a:ext cx="41549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400" b="1" dirty="0">
                <a:ln w="12700">
                  <a:solidFill>
                    <a:srgbClr val="001B54"/>
                  </a:solidFill>
                  <a:prstDash val="solid"/>
                </a:ln>
                <a:pattFill prst="pct50">
                  <a:fgClr>
                    <a:srgbClr val="001B54"/>
                  </a:fgClr>
                  <a:bgClr>
                    <a:srgbClr val="001B5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001B54"/>
                  </a:outerShdw>
                </a:effectLst>
              </a:rPr>
              <a:t>z</a:t>
            </a:r>
          </a:p>
        </p:txBody>
      </p:sp>
      <p:sp>
        <p:nvSpPr>
          <p:cNvPr id="21" name="Rectangle 20"/>
          <p:cNvSpPr/>
          <p:nvPr/>
        </p:nvSpPr>
        <p:spPr>
          <a:xfrm rot="20618145">
            <a:off x="9350369" y="4107063"/>
            <a:ext cx="428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ln w="12700">
                  <a:solidFill>
                    <a:srgbClr val="001B54"/>
                  </a:solidFill>
                  <a:prstDash val="solid"/>
                </a:ln>
                <a:pattFill prst="pct50">
                  <a:fgClr>
                    <a:srgbClr val="001B54"/>
                  </a:fgClr>
                  <a:bgClr>
                    <a:srgbClr val="001B5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001B54"/>
                  </a:outerShdw>
                </a:effectLst>
              </a:rPr>
              <a:t>z</a:t>
            </a:r>
          </a:p>
        </p:txBody>
      </p:sp>
      <p:sp>
        <p:nvSpPr>
          <p:cNvPr id="22" name="Rectangle 21"/>
          <p:cNvSpPr/>
          <p:nvPr/>
        </p:nvSpPr>
        <p:spPr>
          <a:xfrm rot="1099534">
            <a:off x="8465459" y="5533625"/>
            <a:ext cx="346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ln w="12700">
                  <a:solidFill>
                    <a:srgbClr val="001B54"/>
                  </a:solidFill>
                  <a:prstDash val="solid"/>
                </a:ln>
                <a:pattFill prst="pct50">
                  <a:fgClr>
                    <a:srgbClr val="001B54"/>
                  </a:fgClr>
                  <a:bgClr>
                    <a:srgbClr val="001B5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001B54"/>
                  </a:outerShdw>
                </a:effectLst>
              </a:rPr>
              <a:t>z</a:t>
            </a:r>
          </a:p>
        </p:txBody>
      </p:sp>
      <p:sp>
        <p:nvSpPr>
          <p:cNvPr id="23" name="Rectangle 22"/>
          <p:cNvSpPr/>
          <p:nvPr/>
        </p:nvSpPr>
        <p:spPr>
          <a:xfrm rot="703821">
            <a:off x="9470981" y="3635859"/>
            <a:ext cx="4828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001B54"/>
                  </a:solidFill>
                  <a:prstDash val="solid"/>
                </a:ln>
                <a:pattFill prst="pct50">
                  <a:fgClr>
                    <a:srgbClr val="001B54"/>
                  </a:fgClr>
                  <a:bgClr>
                    <a:srgbClr val="001B5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001B54"/>
                  </a:outerShdw>
                </a:effectLst>
              </a:rPr>
              <a:t>z</a:t>
            </a:r>
          </a:p>
        </p:txBody>
      </p:sp>
      <p:sp>
        <p:nvSpPr>
          <p:cNvPr id="24" name="Rectangle 23"/>
          <p:cNvSpPr/>
          <p:nvPr/>
        </p:nvSpPr>
        <p:spPr>
          <a:xfrm rot="836924">
            <a:off x="8983290" y="5103010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dirty="0">
                <a:ln w="12700">
                  <a:solidFill>
                    <a:srgbClr val="001B54"/>
                  </a:solidFill>
                  <a:prstDash val="solid"/>
                </a:ln>
                <a:pattFill prst="pct50">
                  <a:fgClr>
                    <a:srgbClr val="001B54"/>
                  </a:fgClr>
                  <a:bgClr>
                    <a:srgbClr val="001B5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001B54"/>
                  </a:outerShdw>
                </a:effectLst>
              </a:rPr>
              <a:t>z</a:t>
            </a:r>
          </a:p>
        </p:txBody>
      </p:sp>
      <p:sp>
        <p:nvSpPr>
          <p:cNvPr id="25" name="Rectangle 24"/>
          <p:cNvSpPr/>
          <p:nvPr/>
        </p:nvSpPr>
        <p:spPr>
          <a:xfrm rot="20012337">
            <a:off x="9123863" y="4847347"/>
            <a:ext cx="401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ln w="12700">
                  <a:solidFill>
                    <a:srgbClr val="001B54"/>
                  </a:solidFill>
                  <a:prstDash val="solid"/>
                </a:ln>
                <a:pattFill prst="pct50">
                  <a:fgClr>
                    <a:srgbClr val="001B54"/>
                  </a:fgClr>
                  <a:bgClr>
                    <a:srgbClr val="001B5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001B54"/>
                  </a:outerShdw>
                </a:effectLst>
              </a:rPr>
              <a:t>z</a:t>
            </a:r>
          </a:p>
        </p:txBody>
      </p:sp>
      <p:sp>
        <p:nvSpPr>
          <p:cNvPr id="26" name="Rectangle 25"/>
          <p:cNvSpPr/>
          <p:nvPr/>
        </p:nvSpPr>
        <p:spPr>
          <a:xfrm rot="21337106">
            <a:off x="7968638" y="6083883"/>
            <a:ext cx="2584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ln w="12700">
                  <a:solidFill>
                    <a:srgbClr val="001B54"/>
                  </a:solidFill>
                  <a:prstDash val="solid"/>
                </a:ln>
                <a:pattFill prst="pct50">
                  <a:fgClr>
                    <a:srgbClr val="001B54"/>
                  </a:fgClr>
                  <a:bgClr>
                    <a:srgbClr val="001B5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001B54"/>
                  </a:outerShdw>
                </a:effectLst>
              </a:rPr>
              <a:t>z</a:t>
            </a:r>
            <a:endParaRPr lang="en-US" sz="1100" dirty="0"/>
          </a:p>
        </p:txBody>
      </p:sp>
      <p:sp>
        <p:nvSpPr>
          <p:cNvPr id="27" name="Rectangle 26"/>
          <p:cNvSpPr/>
          <p:nvPr/>
        </p:nvSpPr>
        <p:spPr>
          <a:xfrm rot="826980">
            <a:off x="7868445" y="6224894"/>
            <a:ext cx="2391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ln w="12700">
                  <a:solidFill>
                    <a:srgbClr val="001B54"/>
                  </a:solidFill>
                  <a:prstDash val="solid"/>
                </a:ln>
                <a:pattFill prst="pct50">
                  <a:fgClr>
                    <a:srgbClr val="001B54"/>
                  </a:fgClr>
                  <a:bgClr>
                    <a:srgbClr val="001B5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001B54"/>
                  </a:outerShdw>
                </a:effectLst>
              </a:rPr>
              <a:t>z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6350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0">
        <p15:prstTrans prst="fallOver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6552"/>
            <a:ext cx="8596668" cy="388077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At the end of your appointment today you will have received a set of removable retainers. These retainers can be adjusted as needed, given that your baby teeth will </a:t>
            </a:r>
            <a:r>
              <a:rPr lang="en-US" dirty="0" smtClean="0">
                <a:solidFill>
                  <a:schemeClr val="accent1"/>
                </a:solidFill>
              </a:rPr>
              <a:t>naturally fall </a:t>
            </a:r>
            <a:r>
              <a:rPr lang="en-US" dirty="0">
                <a:solidFill>
                  <a:schemeClr val="accent1"/>
                </a:solidFill>
              </a:rPr>
              <a:t>out and the remaining permanent teeth will begin to erupt.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Your retainers are very important to maintain the goals we met during your first phase of braces!</a:t>
            </a:r>
          </a:p>
          <a:p>
            <a:r>
              <a:rPr lang="en-US" dirty="0">
                <a:solidFill>
                  <a:schemeClr val="accent1"/>
                </a:solidFill>
              </a:rPr>
              <a:t>P</a:t>
            </a:r>
            <a:r>
              <a:rPr lang="en-US" dirty="0" smtClean="0">
                <a:solidFill>
                  <a:schemeClr val="accent1"/>
                </a:solidFill>
              </a:rPr>
              <a:t>lease bring your retainer to </a:t>
            </a:r>
            <a:r>
              <a:rPr lang="en-US" b="1" i="1" dirty="0" smtClean="0">
                <a:solidFill>
                  <a:schemeClr val="accent1"/>
                </a:solidFill>
              </a:rPr>
              <a:t>every</a:t>
            </a:r>
            <a:r>
              <a:rPr lang="en-US" dirty="0" smtClean="0">
                <a:solidFill>
                  <a:schemeClr val="accent1"/>
                </a:solidFill>
              </a:rPr>
              <a:t> appointment from now on.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934" y="6267450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95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airplane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1316"/>
            <a:ext cx="8596668" cy="388077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Retainers are a removable appliance worn </a:t>
            </a:r>
            <a:r>
              <a:rPr lang="en-US" b="1" dirty="0">
                <a:solidFill>
                  <a:schemeClr val="accent1"/>
                </a:solidFill>
              </a:rPr>
              <a:t>as prescribed</a:t>
            </a:r>
            <a:r>
              <a:rPr lang="en-US" dirty="0">
                <a:solidFill>
                  <a:schemeClr val="accent1"/>
                </a:solidFill>
              </a:rPr>
              <a:t> to hold orthodontic movement. </a:t>
            </a:r>
            <a:r>
              <a:rPr lang="en-US" dirty="0" smtClean="0">
                <a:solidFill>
                  <a:schemeClr val="accent1"/>
                </a:solidFill>
              </a:rPr>
              <a:t>Today </a:t>
            </a:r>
            <a:r>
              <a:rPr lang="en-US" dirty="0">
                <a:solidFill>
                  <a:schemeClr val="accent1"/>
                </a:solidFill>
              </a:rPr>
              <a:t>you received </a:t>
            </a:r>
            <a:r>
              <a:rPr lang="en-US" dirty="0" smtClean="0">
                <a:solidFill>
                  <a:schemeClr val="accent1"/>
                </a:solidFill>
              </a:rPr>
              <a:t>an </a:t>
            </a:r>
            <a:r>
              <a:rPr lang="en-US" dirty="0">
                <a:solidFill>
                  <a:schemeClr val="accent1"/>
                </a:solidFill>
              </a:rPr>
              <a:t>Acrylic Hawley Retainer (ACH) </a:t>
            </a:r>
            <a:r>
              <a:rPr lang="en-US" b="1" i="1" dirty="0">
                <a:solidFill>
                  <a:schemeClr val="accent1"/>
                </a:solidFill>
              </a:rPr>
              <a:t>to hold </a:t>
            </a:r>
            <a:r>
              <a:rPr lang="en-US" b="1" i="1" dirty="0" smtClean="0">
                <a:solidFill>
                  <a:schemeClr val="accent1"/>
                </a:solidFill>
              </a:rPr>
              <a:t>the alignment </a:t>
            </a:r>
            <a:r>
              <a:rPr lang="en-US" b="1" i="1" dirty="0">
                <a:solidFill>
                  <a:schemeClr val="accent1"/>
                </a:solidFill>
              </a:rPr>
              <a:t>and </a:t>
            </a:r>
            <a:r>
              <a:rPr lang="en-US" b="1" i="1" dirty="0" smtClean="0">
                <a:solidFill>
                  <a:schemeClr val="accent1"/>
                </a:solidFill>
              </a:rPr>
              <a:t>expansion </a:t>
            </a:r>
            <a:r>
              <a:rPr lang="en-US" dirty="0" smtClean="0">
                <a:solidFill>
                  <a:schemeClr val="accent1"/>
                </a:solidFill>
              </a:rPr>
              <a:t>that we have created throughout your treatment. </a:t>
            </a:r>
            <a:endParaRPr lang="en-US" b="1" i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934" y="6267450"/>
            <a:ext cx="419100" cy="419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672" y="2602566"/>
            <a:ext cx="3805241" cy="19525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748215" y="3044777"/>
            <a:ext cx="2513888" cy="2114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9768" y="4955991"/>
            <a:ext cx="3220702" cy="1311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966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00">
        <p:split orient="vert"/>
      </p:transition>
    </mc:Choice>
    <mc:Fallback xmlns="">
      <p:transition spd="slow" advTm="2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RETAINER </a:t>
            </a:r>
            <a:r>
              <a:rPr lang="en-US" dirty="0"/>
              <a:t>W</a:t>
            </a:r>
            <a:r>
              <a:rPr lang="en-US" dirty="0" smtClean="0"/>
              <a:t>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4341"/>
            <a:ext cx="8596668" cy="388077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You must wear your retainer </a:t>
            </a:r>
            <a:r>
              <a:rPr lang="en-US" b="1" dirty="0" smtClean="0">
                <a:solidFill>
                  <a:schemeClr val="accent1"/>
                </a:solidFill>
              </a:rPr>
              <a:t>EVERY SINGLE NIGHT</a:t>
            </a:r>
            <a:r>
              <a:rPr lang="en-US" dirty="0" smtClean="0">
                <a:solidFill>
                  <a:schemeClr val="accent1"/>
                </a:solidFill>
              </a:rPr>
              <a:t> in order to maintain space and/or the new jaw relationship we have created with braces.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You must wear your retainer for the amount of hours that Dr. O’Leary or Dr. Hack have prescribed.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934" y="6267450"/>
            <a:ext cx="419100" cy="41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4" b="9552"/>
          <a:stretch/>
        </p:blipFill>
        <p:spPr>
          <a:xfrm>
            <a:off x="3946719" y="3043207"/>
            <a:ext cx="3566601" cy="3099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746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000">
        <p14:pan dir="u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YOUR RETAINERS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96882"/>
            <a:ext cx="8596668" cy="388077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Your retainers will need to be cleaned daily- in the morning when you remove them and at night before you put them back in.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You can use a toothbrush and toothpaste or mild dish soap (like </a:t>
            </a:r>
            <a:r>
              <a:rPr lang="en-US" i="1" dirty="0">
                <a:solidFill>
                  <a:schemeClr val="accent1"/>
                </a:solidFill>
              </a:rPr>
              <a:t>Dawn©</a:t>
            </a:r>
            <a:r>
              <a:rPr lang="en-US" dirty="0">
                <a:solidFill>
                  <a:schemeClr val="accent1"/>
                </a:solidFill>
              </a:rPr>
              <a:t>) </a:t>
            </a:r>
            <a:r>
              <a:rPr lang="en-US" dirty="0" smtClean="0">
                <a:solidFill>
                  <a:schemeClr val="accent1"/>
                </a:solidFill>
              </a:rPr>
              <a:t>with lukewarm water to clean both the inside and outside of your retainers.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You can also purchase retainer cleaning tablets if needed.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934" y="6267450"/>
            <a:ext cx="4191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" b="1680"/>
          <a:stretch/>
        </p:blipFill>
        <p:spPr>
          <a:xfrm>
            <a:off x="5579931" y="3482819"/>
            <a:ext cx="2170247" cy="2870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429594" y="5953024"/>
            <a:ext cx="1208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accent1"/>
                </a:solidFill>
              </a:rPr>
              <a:t>Example of cleaning tablets</a:t>
            </a:r>
            <a:endParaRPr lang="en-US" sz="10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6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0">
        <p14:doors dir="vert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RETAINERS AND PETS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2970"/>
            <a:ext cx="8596668" cy="388077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KEEP YOUR RETAINERS OUT OF REACH OF ALL PETS!!! RETAINERS ARE YOUR DOG’S MOST EXPENSIVE CHEW TOY!!</a:t>
            </a:r>
          </a:p>
          <a:p>
            <a:r>
              <a:rPr lang="en-US" dirty="0">
                <a:solidFill>
                  <a:schemeClr val="accent1"/>
                </a:solidFill>
              </a:rPr>
              <a:t>This occurs </a:t>
            </a:r>
            <a:r>
              <a:rPr lang="en-US" i="1" dirty="0">
                <a:solidFill>
                  <a:schemeClr val="accent1"/>
                </a:solidFill>
              </a:rPr>
              <a:t>more often than you may think</a:t>
            </a:r>
            <a:r>
              <a:rPr lang="en-US" dirty="0">
                <a:solidFill>
                  <a:schemeClr val="accent1"/>
                </a:solidFill>
              </a:rPr>
              <a:t>. Dogs and other animals can be attracted to the scent of the plastics and acrylics used, as well as your saliva. Be sure to keep your retainer in a safe space when you are not wearing it</a:t>
            </a:r>
            <a:r>
              <a:rPr lang="en-US" dirty="0" smtClean="0">
                <a:solidFill>
                  <a:schemeClr val="accent1"/>
                </a:solidFill>
              </a:rPr>
              <a:t>!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934" y="6267450"/>
            <a:ext cx="419100" cy="41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65" y="3466115"/>
            <a:ext cx="3104005" cy="301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39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5000">
        <p15:prstTrans prst="peelOff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 FOR RETAINER COMPLIANCE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Call us immediately if your retainer is lost, damaged, or not fitting properly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Call us immediately if a baby tooth becomes loose and prevents you from wearing the retainer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Remove your retainer while eating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Wear your retainer as instructed so your teeth don’t shift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Continue to visit your general dentist on a regular basis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Wrap your retainer in a napkin while eating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Put your retainer in your shirt or pants pocket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Leave your retainer near heat, including sunlight, heaters, a hot car, etc.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Boil, microwave, or clean your retainer with extremely hot water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Leave your retainer out of its case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334" y="1655805"/>
            <a:ext cx="2230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DO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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63978" y="1655805"/>
            <a:ext cx="1416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DON’T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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934" y="6267450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85764"/>
      </p:ext>
    </p:extLst>
  </p:cSld>
  <p:clrMapOvr>
    <a:masterClrMapping/>
  </p:clrMapOvr>
  <p:transition spd="slow" advTm="37000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68" y="188283"/>
            <a:ext cx="6248400" cy="16184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03868" y="1806771"/>
            <a:ext cx="6096000" cy="38651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HOW 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TO CONTACT US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WATERFORD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860.443.1827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NORWICH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860.886.7777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6464967"/>
      </p:ext>
    </p:extLst>
  </p:cSld>
  <p:clrMapOvr>
    <a:masterClrMapping/>
  </p:clrMapOvr>
  <p:transition spd="slow" advTm="12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USE THIS">
      <a:dk1>
        <a:srgbClr val="002060"/>
      </a:dk1>
      <a:lt1>
        <a:srgbClr val="92D050"/>
      </a:lt1>
      <a:dk2>
        <a:srgbClr val="003297"/>
      </a:dk2>
      <a:lt2>
        <a:srgbClr val="002060"/>
      </a:lt2>
      <a:accent1>
        <a:srgbClr val="001B54"/>
      </a:accent1>
      <a:accent2>
        <a:srgbClr val="002571"/>
      </a:accent2>
      <a:accent3>
        <a:srgbClr val="003297"/>
      </a:accent3>
      <a:accent4>
        <a:srgbClr val="3D8BDA"/>
      </a:accent4>
      <a:accent5>
        <a:srgbClr val="0042C7"/>
      </a:accent5>
      <a:accent6>
        <a:srgbClr val="003195"/>
      </a:accent6>
      <a:hlink>
        <a:srgbClr val="92D050"/>
      </a:hlink>
      <a:folHlink>
        <a:srgbClr val="00267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528</TotalTime>
  <Words>536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</vt:lpstr>
      <vt:lpstr>Wingdings 3</vt:lpstr>
      <vt:lpstr>Facet</vt:lpstr>
      <vt:lpstr>Congratulations on Completing the First Phase of Orthodontic Treatment!</vt:lpstr>
      <vt:lpstr>WELCOME TO THE “RESTING PERIOD”</vt:lpstr>
      <vt:lpstr>WHAT TO EXPECT NOW</vt:lpstr>
      <vt:lpstr>RETAINERS</vt:lpstr>
      <vt:lpstr>RETAINER WEAR</vt:lpstr>
      <vt:lpstr>CLEANING YOUR RETAINERS</vt:lpstr>
      <vt:lpstr>RETAINERS AND PETS</vt:lpstr>
      <vt:lpstr>REMINDERS FOR RETAINER COMPLIANCE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Tiara Wheeler</dc:creator>
  <cp:lastModifiedBy>Tiara Wheeler</cp:lastModifiedBy>
  <cp:revision>48</cp:revision>
  <dcterms:created xsi:type="dcterms:W3CDTF">2021-08-25T12:54:41Z</dcterms:created>
  <dcterms:modified xsi:type="dcterms:W3CDTF">2022-12-19T17:08:03Z</dcterms:modified>
</cp:coreProperties>
</file>